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509" r:id="rId2"/>
    <p:sldId id="512" r:id="rId3"/>
    <p:sldId id="505" r:id="rId4"/>
    <p:sldId id="506" r:id="rId5"/>
    <p:sldId id="551" r:id="rId6"/>
    <p:sldId id="553" r:id="rId7"/>
    <p:sldId id="554" r:id="rId8"/>
    <p:sldId id="517" r:id="rId9"/>
    <p:sldId id="556" r:id="rId10"/>
    <p:sldId id="558" r:id="rId11"/>
    <p:sldId id="563" r:id="rId12"/>
    <p:sldId id="566" r:id="rId13"/>
    <p:sldId id="560" r:id="rId14"/>
    <p:sldId id="528" r:id="rId15"/>
    <p:sldId id="562" r:id="rId16"/>
    <p:sldId id="522" r:id="rId17"/>
    <p:sldId id="543" r:id="rId18"/>
    <p:sldId id="567" r:id="rId19"/>
    <p:sldId id="513" r:id="rId20"/>
    <p:sldId id="564" r:id="rId21"/>
    <p:sldId id="56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12A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07" autoAdjust="0"/>
    <p:restoredTop sz="93594" autoAdjust="0"/>
  </p:normalViewPr>
  <p:slideViewPr>
    <p:cSldViewPr snapToGrid="0">
      <p:cViewPr varScale="1">
        <p:scale>
          <a:sx n="108" d="100"/>
          <a:sy n="108" d="100"/>
        </p:scale>
        <p:origin x="600"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23CDA-1D6E-41AE-8156-C6FF1D2D3217}" type="datetimeFigureOut">
              <a:rPr lang="zh-TW" altLang="en-US" smtClean="0"/>
              <a:t>2019/8/19</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9FE90-734B-413F-A3BC-12E5F31F0E1D}" type="slidenum">
              <a:rPr lang="zh-TW" altLang="en-US" smtClean="0"/>
              <a:t>‹#›</a:t>
            </a:fld>
            <a:endParaRPr lang="zh-TW" altLang="en-US"/>
          </a:p>
        </p:txBody>
      </p:sp>
    </p:spTree>
    <p:extLst>
      <p:ext uri="{BB962C8B-B14F-4D97-AF65-F5344CB8AC3E}">
        <p14:creationId xmlns:p14="http://schemas.microsoft.com/office/powerpoint/2010/main" val="27222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3</a:t>
            </a:fld>
            <a:endParaRPr lang="en-US"/>
          </a:p>
        </p:txBody>
      </p:sp>
    </p:spTree>
    <p:extLst>
      <p:ext uri="{BB962C8B-B14F-4D97-AF65-F5344CB8AC3E}">
        <p14:creationId xmlns:p14="http://schemas.microsoft.com/office/powerpoint/2010/main" val="2423526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jp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slideMaster" Target="../slideMasters/slideMaster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Master" Target="../slideMasters/slideMaster1.xml"/><Relationship Id="rId5" Type="http://schemas.openxmlformats.org/officeDocument/2006/relationships/tags" Target="../tags/tag67.xml"/><Relationship Id="rId4" Type="http://schemas.openxmlformats.org/officeDocument/2006/relationships/tags" Target="../tags/tag66.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6.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0.xml"/><Relationship Id="rId1" Type="http://schemas.openxmlformats.org/officeDocument/2006/relationships/tags" Target="../tags/tag79.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slideMaster" Target="../slideMasters/slideMaster1.xml"/><Relationship Id="rId4" Type="http://schemas.openxmlformats.org/officeDocument/2006/relationships/tags" Target="../tags/tag3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9459FA-0BBD-4C23-967C-7DDC65B7AD38}"/>
              </a:ext>
            </a:extLst>
          </p:cNvPr>
          <p:cNvPicPr>
            <a:picLocks noChangeAspect="1"/>
          </p:cNvPicPr>
          <p:nvPr>
            <p:custDataLst>
              <p:tags r:id="rId1"/>
            </p:custDataLst>
          </p:nvPr>
        </p:nvPicPr>
        <p:blipFill>
          <a:blip r:embed="rId6"/>
          <a:stretch>
            <a:fillRect/>
          </a:stretch>
        </p:blipFill>
        <p:spPr>
          <a:xfrm>
            <a:off x="0" y="0"/>
            <a:ext cx="12192000" cy="6858000"/>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3"/>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4"/>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7BCB2-9D0A-499A-B2BE-A59EFA404956}"/>
              </a:ext>
            </a:extLst>
          </p:cNvPr>
          <p:cNvPicPr>
            <a:picLocks noChangeAspect="1"/>
          </p:cNvPicPr>
          <p:nvPr>
            <p:custDataLst>
              <p:tags r:id="rId1"/>
            </p:custDataLst>
          </p:nvPr>
        </p:nvPicPr>
        <p:blipFill>
          <a:blip r:embed="rId5"/>
          <a:stretch>
            <a:fillRect/>
          </a:stretch>
        </p:blipFill>
        <p:spPr>
          <a:xfrm>
            <a:off x="0" y="0"/>
            <a:ext cx="12192000" cy="6858000"/>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3"/>
            </p:custDataLst>
          </p:nvPr>
        </p:nvSpPr>
        <p:spPr>
          <a:xfrm>
            <a:off x="1360968" y="2558734"/>
            <a:ext cx="4363427" cy="923330"/>
          </a:xfrm>
          <a:prstGeom prst="rect">
            <a:avLst/>
          </a:prstGeom>
          <a:noFill/>
        </p:spPr>
        <p:txBody>
          <a:bodyPr wrap="square" rtlCol="0">
            <a:spAutoFit/>
          </a:bodyPr>
          <a:lstStyle/>
          <a:p>
            <a:r>
              <a:rPr lang="en-US" sz="5400" b="1" dirty="0"/>
              <a:t>Thank You</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4057EF-F0C7-4197-82D0-267908AF3CF8}"/>
              </a:ext>
            </a:extLst>
          </p:cNvPr>
          <p:cNvPicPr>
            <a:picLocks noChangeAspect="1"/>
          </p:cNvPicPr>
          <p:nvPr>
            <p:custDataLst>
              <p:tags r:id="rId1"/>
            </p:custDataLst>
          </p:nvPr>
        </p:nvPicPr>
        <p:blipFill>
          <a:blip r:embed="rId8"/>
          <a:stretch>
            <a:fillRect/>
          </a:stretch>
        </p:blipFill>
        <p:spPr>
          <a:xfrm>
            <a:off x="0" y="0"/>
            <a:ext cx="12192000" cy="6858000"/>
          </a:xfrm>
          <a:prstGeom prst="rect">
            <a:avLst/>
          </a:prstGeom>
        </p:spPr>
      </p:pic>
      <p:pic>
        <p:nvPicPr>
          <p:cNvPr id="12" name="Picture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3"/>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4"/>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5"/>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6"/>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products with the features and functionality discussed in these materials. In any event, Synopsys’ products may be offered and purchased only pursuant to an authorized quote and purchase order or a mutually agreed upon written contract. </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F746-CEB3-4F47-8DCC-9A7E1FDEAD0A}"/>
              </a:ext>
            </a:extLst>
          </p:cNvPr>
          <p:cNvPicPr>
            <a:picLocks noChangeAspect="1"/>
          </p:cNvPicPr>
          <p:nvPr>
            <p:custDataLst>
              <p:tags r:id="rId1"/>
            </p:custDataLst>
          </p:nvPr>
        </p:nvPicPr>
        <p:blipFill>
          <a:blip r:embed="rId5"/>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ltLang="zh-TW"/>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m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F746-CEB3-4F47-8DCC-9A7E1FDEAD0A}"/>
              </a:ext>
            </a:extLst>
          </p:cNvPr>
          <p:cNvPicPr>
            <a:picLocks noChangeAspect="1"/>
          </p:cNvPicPr>
          <p:nvPr>
            <p:custDataLst>
              <p:tags r:id="rId1"/>
            </p:custDataLst>
          </p:nvPr>
        </p:nvPicPr>
        <p:blipFill>
          <a:blip r:embed="rId4"/>
          <a:stretch>
            <a:fillRect/>
          </a:stretch>
        </p:blipFill>
        <p:spPr bwMode="invGray">
          <a:xfrm>
            <a:off x="0" y="0"/>
            <a:ext cx="12192357" cy="1295438"/>
          </a:xfrm>
          <a:prstGeom prst="rect">
            <a:avLst/>
          </a:prstGeom>
        </p:spPr>
      </p:pic>
      <p:sp>
        <p:nvSpPr>
          <p:cNvPr id="2" name="Title 1"/>
          <p:cNvSpPr>
            <a:spLocks noGrp="1"/>
          </p:cNvSpPr>
          <p:nvPr>
            <p:ph type="title"/>
            <p:custDataLst>
              <p:tags r:id="rId2"/>
            </p:custDataLst>
          </p:nvPr>
        </p:nvSpPr>
        <p:spPr>
          <a:xfrm>
            <a:off x="609609" y="80011"/>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ltLang="zh-TW"/>
              <a:t>Click to edit Master title style</a:t>
            </a:r>
            <a:endParaRPr lang="en-US" dirty="0"/>
          </a:p>
        </p:txBody>
      </p:sp>
    </p:spTree>
    <p:extLst>
      <p:ext uri="{BB962C8B-B14F-4D97-AF65-F5344CB8AC3E}">
        <p14:creationId xmlns:p14="http://schemas.microsoft.com/office/powerpoint/2010/main" val="3900096607"/>
      </p:ext>
    </p:extLst>
  </p:cSld>
  <p:clrMapOvr>
    <a:masterClrMapping/>
  </p:clrMapOvr>
  <p:extLst>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20E43-B3EE-4B3C-8232-551DC61A70ED}"/>
              </a:ext>
            </a:extLst>
          </p:cNvPr>
          <p:cNvPicPr>
            <a:picLocks noChangeAspect="1"/>
          </p:cNvPicPr>
          <p:nvPr>
            <p:custDataLst>
              <p:tags r:id="rId1"/>
            </p:custDataLst>
          </p:nvPr>
        </p:nvPicPr>
        <p:blipFill>
          <a:blip r:embed="rId5"/>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Tree>
  </p:cSld>
  <p:clrMapOvr>
    <a:masterClrMapping/>
  </p:clrMapOvr>
  <p:extLst>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32" Type="http://schemas.openxmlformats.org/officeDocument/2006/relationships/tags" Target="../tags/tag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4.xml"/><Relationship Id="rId30" Type="http://schemas.openxmlformats.org/officeDocument/2006/relationships/tags" Target="../tags/tag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4"/>
            </p:custDataLst>
          </p:nvPr>
        </p:nvSpPr>
        <p:spPr>
          <a:xfrm>
            <a:off x="609600" y="68574"/>
            <a:ext cx="11581896" cy="1143000"/>
          </a:xfrm>
          <a:prstGeom prst="rect">
            <a:avLst/>
          </a:prstGeom>
        </p:spPr>
        <p:txBody>
          <a:bodyPr vert="horz" lIns="91440" tIns="45720" rIns="91440" bIns="45720" rtlCol="0" anchor="ctr">
            <a:normAutofit/>
          </a:bodyPr>
          <a:lstStyle/>
          <a:p>
            <a:r>
              <a:rPr lang="en-US" altLang="zh-TW"/>
              <a:t>Click to edit Master title style</a:t>
            </a:r>
            <a:endParaRPr lang="en-US" dirty="0"/>
          </a:p>
        </p:txBody>
      </p:sp>
      <p:sp>
        <p:nvSpPr>
          <p:cNvPr id="3" name="Text Placeholder 2"/>
          <p:cNvSpPr>
            <a:spLocks noGrp="1"/>
          </p:cNvSpPr>
          <p:nvPr>
            <p:ph type="body" idx="1"/>
            <p:custDataLst>
              <p:tags r:id="rId25"/>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6"/>
            </p:custDataLst>
          </p:nvPr>
        </p:nvPicPr>
        <p:blipFill>
          <a:blip r:embed="rId33"/>
          <a:stretch>
            <a:fillRect/>
          </a:stretch>
        </p:blipFill>
        <p:spPr>
          <a:xfrm>
            <a:off x="11101153" y="6542971"/>
            <a:ext cx="881902" cy="217536"/>
          </a:xfrm>
          <a:prstGeom prst="rect">
            <a:avLst/>
          </a:prstGeom>
        </p:spPr>
      </p:pic>
      <p:sp>
        <p:nvSpPr>
          <p:cNvPr id="8" name="TextBox 7"/>
          <p:cNvSpPr txBox="1"/>
          <p:nvPr>
            <p:custDataLst>
              <p:tags r:id="rId27"/>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2019 Synopsys, Inc. </a:t>
            </a:r>
          </a:p>
        </p:txBody>
      </p:sp>
      <p:sp>
        <p:nvSpPr>
          <p:cNvPr id="9" name="TextBox 8"/>
          <p:cNvSpPr txBox="1"/>
          <p:nvPr>
            <p:custDataLst>
              <p:tags r:id="rId28"/>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77" r:id="rId7"/>
    <p:sldLayoutId id="2147483651" r:id="rId8"/>
    <p:sldLayoutId id="2147483663" r:id="rId9"/>
    <p:sldLayoutId id="2147483675" r:id="rId10"/>
    <p:sldLayoutId id="2147483655"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58" r:id="rId21"/>
    <p:sldLayoutId id="2147483659" r:id="rId22"/>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microsoft.com/office/2007/relationships/hdphoto" Target="../media/hdphoto2.wdp"/><Relationship Id="rId7"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7.xml"/><Relationship Id="rId1" Type="http://schemas.openxmlformats.org/officeDocument/2006/relationships/video" Target="https://www.youtube.com/embed/aEobmLNDtfw?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1213FocusBackgr10x7-5_96_90.jpg"/>
          <p:cNvPicPr>
            <a:picLocks noChangeAspect="1"/>
          </p:cNvPicPr>
          <p:nvPr/>
        </p:nvPicPr>
        <p:blipFill>
          <a:blip r:embed="rId2" cstate="print"/>
          <a:stretch>
            <a:fillRect/>
          </a:stretch>
        </p:blipFill>
        <p:spPr>
          <a:xfrm>
            <a:off x="0" y="0"/>
            <a:ext cx="12192000" cy="687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4056069" y="1524000"/>
            <a:ext cx="3962400" cy="175432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zh-TW" altLang="en-US" sz="5400" b="1" spc="150" dirty="0">
                <a:ln w="11430"/>
                <a:solidFill>
                  <a:schemeClr val="bg2"/>
                </a:solidFill>
                <a:latin typeface="微软雅黑" pitchFamily="34" charset="-122"/>
                <a:ea typeface="微软雅黑" pitchFamily="34" charset="-122"/>
              </a:rPr>
              <a:t>領先創新</a:t>
            </a:r>
            <a:r>
              <a:rPr lang="en-US" altLang="zh-CN" sz="5400" b="1" spc="150" dirty="0">
                <a:ln w="11430"/>
                <a:solidFill>
                  <a:schemeClr val="bg2"/>
                </a:solidFill>
                <a:latin typeface="微软雅黑" pitchFamily="34" charset="-122"/>
                <a:ea typeface="微软雅黑" pitchFamily="34" charset="-122"/>
              </a:rPr>
              <a:t>·</a:t>
            </a:r>
          </a:p>
          <a:p>
            <a:pPr algn="ctr"/>
            <a:r>
              <a:rPr lang="en-US" altLang="zh-CN" sz="5400" b="1" spc="150" dirty="0">
                <a:ln w="11430"/>
                <a:solidFill>
                  <a:schemeClr val="bg2"/>
                </a:solidFill>
                <a:latin typeface="微软雅黑" pitchFamily="34" charset="-122"/>
                <a:ea typeface="微软雅黑" pitchFamily="34" charset="-122"/>
              </a:rPr>
              <a:t>·</a:t>
            </a:r>
            <a:r>
              <a:rPr lang="zh-TW" altLang="en-US" sz="5400" b="1" spc="150" dirty="0">
                <a:ln w="11430"/>
                <a:solidFill>
                  <a:schemeClr val="bg2"/>
                </a:solidFill>
                <a:latin typeface="微软雅黑" pitchFamily="34" charset="-122"/>
                <a:ea typeface="微软雅黑" pitchFamily="34" charset="-122"/>
              </a:rPr>
              <a:t>超越自我</a:t>
            </a:r>
            <a:endParaRPr lang="en-US" sz="5400" b="1" spc="150" dirty="0">
              <a:ln w="11430"/>
              <a:solidFill>
                <a:schemeClr val="bg2"/>
              </a:solidFill>
              <a:latin typeface="微软雅黑" pitchFamily="34" charset="-122"/>
              <a:ea typeface="微软雅黑" pitchFamily="34" charset="-122"/>
            </a:endParaRPr>
          </a:p>
        </p:txBody>
      </p:sp>
      <p:sp>
        <p:nvSpPr>
          <p:cNvPr id="10" name="TextBox 9"/>
          <p:cNvSpPr txBox="1"/>
          <p:nvPr/>
        </p:nvSpPr>
        <p:spPr>
          <a:xfrm>
            <a:off x="3733801" y="3138692"/>
            <a:ext cx="5540583" cy="984885"/>
          </a:xfrm>
          <a:prstGeom prst="rect">
            <a:avLst/>
          </a:prstGeom>
          <a:noFill/>
        </p:spPr>
        <p:txBody>
          <a:bodyPr wrap="square" rtlCol="0">
            <a:spAutoFit/>
          </a:bodyPr>
          <a:lstStyle/>
          <a:p>
            <a:endParaRPr lang="en-US" altLang="zh-CN" b="1" dirty="0">
              <a:solidFill>
                <a:srgbClr val="FFC000"/>
              </a:solidFill>
            </a:endParaRPr>
          </a:p>
          <a:p>
            <a:r>
              <a:rPr lang="en-US" altLang="zh-CN" sz="2000" b="1" dirty="0">
                <a:solidFill>
                  <a:srgbClr val="FFFF00"/>
                </a:solidFill>
                <a:latin typeface="微软雅黑" pitchFamily="34" charset="-122"/>
                <a:ea typeface="微软雅黑" pitchFamily="34" charset="-122"/>
              </a:rPr>
              <a:t>2019 Synopsys ARC</a:t>
            </a:r>
            <a:r>
              <a:rPr lang="zh-TW" altLang="en-US" sz="2000" b="1" dirty="0">
                <a:solidFill>
                  <a:srgbClr val="FFFF00"/>
                </a:solidFill>
                <a:latin typeface="微软雅黑" pitchFamily="34" charset="-122"/>
                <a:ea typeface="微软雅黑" pitchFamily="34" charset="-122"/>
              </a:rPr>
              <a:t>盃電子設計競賽</a:t>
            </a:r>
            <a:endParaRPr lang="en-US" sz="2000" b="1" dirty="0">
              <a:solidFill>
                <a:srgbClr val="FFFF00"/>
              </a:solidFill>
              <a:latin typeface="微软雅黑" pitchFamily="34" charset="-122"/>
              <a:ea typeface="微软雅黑" pitchFamily="34" charset="-122"/>
            </a:endParaRPr>
          </a:p>
          <a:p>
            <a:endParaRPr lang="en-US" sz="2000" dirty="0"/>
          </a:p>
        </p:txBody>
      </p:sp>
      <p:pic>
        <p:nvPicPr>
          <p:cNvPr id="4" name="Picture 2" descr="Description: C:\Users\pgarden\AppData\Local\Microsoft\Windows\Temporary Internet Files\Content.Outlook\6Y0C4C91\IMG_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4876800"/>
            <a:ext cx="22246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9A57070-56A2-4DAD-871B-ACB707D858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56511" y="483937"/>
            <a:ext cx="1557655" cy="762635"/>
          </a:xfrm>
          <a:prstGeom prst="rect">
            <a:avLst/>
          </a:prstGeom>
          <a:noFill/>
        </p:spPr>
      </p:pic>
    </p:spTree>
    <p:extLst>
      <p:ext uri="{BB962C8B-B14F-4D97-AF65-F5344CB8AC3E}">
        <p14:creationId xmlns:p14="http://schemas.microsoft.com/office/powerpoint/2010/main" val="1663781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components</a:t>
            </a:r>
          </a:p>
        </p:txBody>
      </p:sp>
      <p:grpSp>
        <p:nvGrpSpPr>
          <p:cNvPr id="60" name="Group 59">
            <a:extLst>
              <a:ext uri="{FF2B5EF4-FFF2-40B4-BE49-F238E27FC236}">
                <a16:creationId xmlns:a16="http://schemas.microsoft.com/office/drawing/2014/main" id="{DD4EFC90-63BD-4C68-A878-90E82CBFEAE1}"/>
              </a:ext>
            </a:extLst>
          </p:cNvPr>
          <p:cNvGrpSpPr/>
          <p:nvPr/>
        </p:nvGrpSpPr>
        <p:grpSpPr>
          <a:xfrm>
            <a:off x="941811" y="1146217"/>
            <a:ext cx="10917996" cy="4107968"/>
            <a:chOff x="927947" y="2763300"/>
            <a:chExt cx="10917996" cy="4107968"/>
          </a:xfrm>
        </p:grpSpPr>
        <p:pic>
          <p:nvPicPr>
            <p:cNvPr id="61" name="Picture 2" descr="https://lh3.googleusercontent.com/Eqf45KkxJ3wsD5XmX5uZDapuTUrjNrd_XKvqsSahG5nqtu5S66u2JxZ4g5XLPifYQwqot7dnD6bg7ZxA_KYTFUTAJoXB3vP9CGsg89RJkrY2l4sCD7NqqY6Bsnkizf63BlL73CuHWBw">
              <a:extLst>
                <a:ext uri="{FF2B5EF4-FFF2-40B4-BE49-F238E27FC236}">
                  <a16:creationId xmlns:a16="http://schemas.microsoft.com/office/drawing/2014/main" id="{FBEC9A42-075D-432D-8229-EA67EC8CC244}"/>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5048442">
              <a:off x="7934063" y="2780173"/>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s://lh3.googleusercontent.com/Eqf45KkxJ3wsD5XmX5uZDapuTUrjNrd_XKvqsSahG5nqtu5S66u2JxZ4g5XLPifYQwqot7dnD6bg7ZxA_KYTFUTAJoXB3vP9CGsg89RJkrY2l4sCD7NqqY6Bsnkizf63BlL73CuHWBw">
              <a:extLst>
                <a:ext uri="{FF2B5EF4-FFF2-40B4-BE49-F238E27FC236}">
                  <a16:creationId xmlns:a16="http://schemas.microsoft.com/office/drawing/2014/main" id="{43D4DC9C-0E60-4158-B728-3868BBD26D72}"/>
                </a:ext>
              </a:extLst>
            </p:cNvPr>
            <p:cNvPicPr>
              <a:picLocks noChangeAspect="1" noChangeArrowheads="1"/>
            </p:cNvPicPr>
            <p:nvPr/>
          </p:nvPicPr>
          <p:blipFill>
            <a:blip r:embed="rId2" cstate="screen">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rot="3552981">
              <a:off x="7828769" y="4476662"/>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Káº¿t quáº£ hÃ¬nh áº£nh cho flame">
              <a:extLst>
                <a:ext uri="{FF2B5EF4-FFF2-40B4-BE49-F238E27FC236}">
                  <a16:creationId xmlns:a16="http://schemas.microsoft.com/office/drawing/2014/main" id="{59A61A0E-CD7E-4C32-B792-35EAA9E92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0142" y="3920917"/>
              <a:ext cx="1285801" cy="1285801"/>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64B97D9D-5D65-4E5C-ACFA-AA2879C65A75}"/>
                </a:ext>
              </a:extLst>
            </p:cNvPr>
            <p:cNvSpPr txBox="1"/>
            <p:nvPr/>
          </p:nvSpPr>
          <p:spPr>
            <a:xfrm>
              <a:off x="7261759" y="6224937"/>
              <a:ext cx="3249608" cy="646331"/>
            </a:xfrm>
            <a:prstGeom prst="rect">
              <a:avLst/>
            </a:prstGeom>
            <a:noFill/>
          </p:spPr>
          <p:txBody>
            <a:bodyPr wrap="none" rtlCol="0">
              <a:spAutoFit/>
            </a:bodyPr>
            <a:lstStyle/>
            <a:p>
              <a:r>
                <a:rPr lang="en-US"/>
                <a:t>2x thermal sensor 32x24 pixel</a:t>
              </a:r>
            </a:p>
            <a:p>
              <a:r>
                <a:rPr lang="en-US" sz="1800"/>
                <a:t>FOV: </a:t>
              </a:r>
              <a:r>
                <a:rPr lang="en-US"/>
                <a:t>55°x35°</a:t>
              </a:r>
              <a:endParaRPr lang="en-US" sz="1800" dirty="0"/>
            </a:p>
          </p:txBody>
        </p:sp>
        <p:pic>
          <p:nvPicPr>
            <p:cNvPr id="65" name="Picture 6" descr="Káº¿t quáº£ hÃ¬nh áº£nh cho arc em starter kit">
              <a:extLst>
                <a:ext uri="{FF2B5EF4-FFF2-40B4-BE49-F238E27FC236}">
                  <a16:creationId xmlns:a16="http://schemas.microsoft.com/office/drawing/2014/main" id="{E53F7786-D692-4BD6-AC6F-86D52AB5996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3000" r="98667">
                          <a14:foregroundMark x1="10000" y1="47000" x2="8333" y2="50667"/>
                          <a14:foregroundMark x1="3333" y1="49333" x2="8667" y2="52667"/>
                          <a14:foregroundMark x1="52667" y1="80667" x2="46667" y2="81333"/>
                          <a14:foregroundMark x1="40000" y1="77667" x2="45667" y2="80667"/>
                          <a14:foregroundMark x1="31667" y1="71667" x2="43667" y2="80667"/>
                          <a14:foregroundMark x1="91000" y1="45667" x2="96000" y2="45000"/>
                          <a14:foregroundMark x1="97667" y1="45000" x2="98667" y2="44333"/>
                          <a14:backgroundMark x1="92333" y1="61333" x2="81667" y2="83667"/>
                        </a14:backgroundRemoval>
                      </a14:imgEffect>
                    </a14:imgLayer>
                  </a14:imgProps>
                </a:ext>
                <a:ext uri="{28A0092B-C50C-407E-A947-70E740481C1C}">
                  <a14:useLocalDpi xmlns:a14="http://schemas.microsoft.com/office/drawing/2010/main"/>
                </a:ext>
              </a:extLst>
            </a:blip>
            <a:srcRect/>
            <a:stretch>
              <a:fillRect/>
            </a:stretch>
          </p:blipFill>
          <p:spPr bwMode="auto">
            <a:xfrm>
              <a:off x="4235010" y="3429000"/>
              <a:ext cx="2269633" cy="226963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Káº¿t quáº£ hÃ¬nh áº£nh cho 6 axis robot arm">
              <a:extLst>
                <a:ext uri="{FF2B5EF4-FFF2-40B4-BE49-F238E27FC236}">
                  <a16:creationId xmlns:a16="http://schemas.microsoft.com/office/drawing/2014/main" id="{25F89478-DE36-4CAD-B967-7E1BD670E3CF}"/>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082906" y="2763300"/>
              <a:ext cx="1743420" cy="1706438"/>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Káº¿t quáº£ hÃ¬nh áº£nh cho pump">
              <a:extLst>
                <a:ext uri="{FF2B5EF4-FFF2-40B4-BE49-F238E27FC236}">
                  <a16:creationId xmlns:a16="http://schemas.microsoft.com/office/drawing/2014/main" id="{3B53AC75-E69B-4FDE-9FB4-FC686DEB6B8A}"/>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27947" y="5037773"/>
              <a:ext cx="1810954" cy="1321724"/>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a:extLst>
                <a:ext uri="{FF2B5EF4-FFF2-40B4-BE49-F238E27FC236}">
                  <a16:creationId xmlns:a16="http://schemas.microsoft.com/office/drawing/2014/main" id="{E010051A-3161-4C2A-8B78-1FEE6EC5CE1F}"/>
                </a:ext>
              </a:extLst>
            </p:cNvPr>
            <p:cNvCxnSpPr>
              <a:cxnSpLocks/>
            </p:cNvCxnSpPr>
            <p:nvPr/>
          </p:nvCxnSpPr>
          <p:spPr>
            <a:xfrm flipV="1">
              <a:off x="6451224" y="3732673"/>
              <a:ext cx="1481128" cy="34154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8DFD34FC-E2D6-476C-82CE-5CCA17555EB0}"/>
                </a:ext>
              </a:extLst>
            </p:cNvPr>
            <p:cNvCxnSpPr>
              <a:cxnSpLocks/>
            </p:cNvCxnSpPr>
            <p:nvPr/>
          </p:nvCxnSpPr>
          <p:spPr>
            <a:xfrm>
              <a:off x="6269128" y="5025682"/>
              <a:ext cx="1663224" cy="4034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00141CE0-2DE7-4284-B6D2-E6A78C553456}"/>
                </a:ext>
              </a:extLst>
            </p:cNvPr>
            <p:cNvCxnSpPr>
              <a:cxnSpLocks/>
            </p:cNvCxnSpPr>
            <p:nvPr/>
          </p:nvCxnSpPr>
          <p:spPr>
            <a:xfrm flipH="1" flipV="1">
              <a:off x="2543694" y="3732676"/>
              <a:ext cx="1908557" cy="341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BE0C2CC3-572C-4E14-AB51-16617F99AC4F}"/>
                </a:ext>
              </a:extLst>
            </p:cNvPr>
            <p:cNvCxnSpPr>
              <a:cxnSpLocks/>
            </p:cNvCxnSpPr>
            <p:nvPr/>
          </p:nvCxnSpPr>
          <p:spPr>
            <a:xfrm flipH="1">
              <a:off x="3063372" y="5114954"/>
              <a:ext cx="1634848" cy="5836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F790529B-0608-49D4-8B08-91DE07517695}"/>
                </a:ext>
              </a:extLst>
            </p:cNvPr>
            <p:cNvSpPr txBox="1"/>
            <p:nvPr/>
          </p:nvSpPr>
          <p:spPr>
            <a:xfrm>
              <a:off x="1578624" y="6155692"/>
              <a:ext cx="1432828" cy="369332"/>
            </a:xfrm>
            <a:prstGeom prst="rect">
              <a:avLst/>
            </a:prstGeom>
            <a:noFill/>
          </p:spPr>
          <p:txBody>
            <a:bodyPr wrap="none" rtlCol="0">
              <a:spAutoFit/>
            </a:bodyPr>
            <a:lstStyle/>
            <a:p>
              <a:r>
                <a:rPr lang="en-US" sz="1800"/>
                <a:t>W</a:t>
              </a:r>
              <a:r>
                <a:rPr lang="en-US"/>
                <a:t>ater pump</a:t>
              </a:r>
              <a:endParaRPr lang="en-US" sz="1800" dirty="0"/>
            </a:p>
          </p:txBody>
        </p:sp>
        <p:sp>
          <p:nvSpPr>
            <p:cNvPr id="73" name="TextBox 72">
              <a:extLst>
                <a:ext uri="{FF2B5EF4-FFF2-40B4-BE49-F238E27FC236}">
                  <a16:creationId xmlns:a16="http://schemas.microsoft.com/office/drawing/2014/main" id="{744CAC51-129D-4519-90CE-CC69E3196B6A}"/>
                </a:ext>
              </a:extLst>
            </p:cNvPr>
            <p:cNvSpPr txBox="1"/>
            <p:nvPr/>
          </p:nvSpPr>
          <p:spPr>
            <a:xfrm>
              <a:off x="991493" y="4469738"/>
              <a:ext cx="1838965" cy="369332"/>
            </a:xfrm>
            <a:prstGeom prst="rect">
              <a:avLst/>
            </a:prstGeom>
            <a:noFill/>
          </p:spPr>
          <p:txBody>
            <a:bodyPr wrap="none" rtlCol="0">
              <a:spAutoFit/>
            </a:bodyPr>
            <a:lstStyle/>
            <a:p>
              <a:r>
                <a:rPr lang="en-US" sz="1800"/>
                <a:t>2 axis robot arm</a:t>
              </a:r>
              <a:endParaRPr lang="en-US" sz="1800" dirty="0"/>
            </a:p>
          </p:txBody>
        </p:sp>
        <p:sp>
          <p:nvSpPr>
            <p:cNvPr id="74" name="TextBox 73">
              <a:extLst>
                <a:ext uri="{FF2B5EF4-FFF2-40B4-BE49-F238E27FC236}">
                  <a16:creationId xmlns:a16="http://schemas.microsoft.com/office/drawing/2014/main" id="{318A8E60-9723-475A-A638-2678211D6606}"/>
                </a:ext>
              </a:extLst>
            </p:cNvPr>
            <p:cNvSpPr txBox="1"/>
            <p:nvPr/>
          </p:nvSpPr>
          <p:spPr>
            <a:xfrm rot="656959">
              <a:off x="2757644" y="3526236"/>
              <a:ext cx="1800493" cy="369332"/>
            </a:xfrm>
            <a:prstGeom prst="rect">
              <a:avLst/>
            </a:prstGeom>
            <a:noFill/>
          </p:spPr>
          <p:txBody>
            <a:bodyPr wrap="none" rtlCol="0">
              <a:spAutoFit/>
            </a:bodyPr>
            <a:lstStyle/>
            <a:p>
              <a:r>
                <a:rPr lang="en-US" sz="1800"/>
                <a:t>2 stepper motor</a:t>
              </a:r>
              <a:endParaRPr lang="en-US" sz="1800" dirty="0"/>
            </a:p>
          </p:txBody>
        </p:sp>
        <p:sp>
          <p:nvSpPr>
            <p:cNvPr id="75" name="TextBox 74">
              <a:extLst>
                <a:ext uri="{FF2B5EF4-FFF2-40B4-BE49-F238E27FC236}">
                  <a16:creationId xmlns:a16="http://schemas.microsoft.com/office/drawing/2014/main" id="{D969BCFA-22E0-4A27-9E62-6BD1D7F71CBD}"/>
                </a:ext>
              </a:extLst>
            </p:cNvPr>
            <p:cNvSpPr txBox="1"/>
            <p:nvPr/>
          </p:nvSpPr>
          <p:spPr>
            <a:xfrm rot="20393014">
              <a:off x="3225118" y="5031771"/>
              <a:ext cx="1056700" cy="369332"/>
            </a:xfrm>
            <a:prstGeom prst="rect">
              <a:avLst/>
            </a:prstGeom>
            <a:noFill/>
          </p:spPr>
          <p:txBody>
            <a:bodyPr wrap="none" rtlCol="0">
              <a:spAutoFit/>
            </a:bodyPr>
            <a:lstStyle/>
            <a:p>
              <a:r>
                <a:rPr lang="en-US"/>
                <a:t>H bridge</a:t>
              </a:r>
              <a:endParaRPr lang="en-US" sz="1800" dirty="0"/>
            </a:p>
          </p:txBody>
        </p:sp>
        <p:sp>
          <p:nvSpPr>
            <p:cNvPr id="76" name="Rectangle 75">
              <a:extLst>
                <a:ext uri="{FF2B5EF4-FFF2-40B4-BE49-F238E27FC236}">
                  <a16:creationId xmlns:a16="http://schemas.microsoft.com/office/drawing/2014/main" id="{51CE8A8B-DE59-432B-9135-D0F674A1E391}"/>
                </a:ext>
              </a:extLst>
            </p:cNvPr>
            <p:cNvSpPr/>
            <p:nvPr/>
          </p:nvSpPr>
          <p:spPr>
            <a:xfrm rot="20913666">
              <a:off x="6740200" y="3498847"/>
              <a:ext cx="808876" cy="369332"/>
            </a:xfrm>
            <a:prstGeom prst="rect">
              <a:avLst/>
            </a:prstGeom>
          </p:spPr>
          <p:txBody>
            <a:bodyPr wrap="none">
              <a:spAutoFit/>
            </a:bodyPr>
            <a:lstStyle/>
            <a:p>
              <a:r>
                <a:rPr lang="en-US"/>
                <a:t>UART</a:t>
              </a:r>
            </a:p>
          </p:txBody>
        </p:sp>
        <p:sp>
          <p:nvSpPr>
            <p:cNvPr id="77" name="Rectangle 76">
              <a:extLst>
                <a:ext uri="{FF2B5EF4-FFF2-40B4-BE49-F238E27FC236}">
                  <a16:creationId xmlns:a16="http://schemas.microsoft.com/office/drawing/2014/main" id="{45E1278F-B6E3-4610-B42C-9D000E0740B3}"/>
                </a:ext>
              </a:extLst>
            </p:cNvPr>
            <p:cNvSpPr/>
            <p:nvPr/>
          </p:nvSpPr>
          <p:spPr>
            <a:xfrm rot="859852">
              <a:off x="6740200" y="4870984"/>
              <a:ext cx="808876" cy="369332"/>
            </a:xfrm>
            <a:prstGeom prst="rect">
              <a:avLst/>
            </a:prstGeom>
          </p:spPr>
          <p:txBody>
            <a:bodyPr wrap="none">
              <a:spAutoFit/>
            </a:bodyPr>
            <a:lstStyle/>
            <a:p>
              <a:r>
                <a:rPr lang="en-US"/>
                <a:t>UART</a:t>
              </a:r>
            </a:p>
          </p:txBody>
        </p:sp>
        <p:sp>
          <p:nvSpPr>
            <p:cNvPr id="78" name="Rectangle 77">
              <a:extLst>
                <a:ext uri="{FF2B5EF4-FFF2-40B4-BE49-F238E27FC236}">
                  <a16:creationId xmlns:a16="http://schemas.microsoft.com/office/drawing/2014/main" id="{0ED5B676-0A0B-4F82-880C-655C05CA3274}"/>
                </a:ext>
              </a:extLst>
            </p:cNvPr>
            <p:cNvSpPr/>
            <p:nvPr/>
          </p:nvSpPr>
          <p:spPr>
            <a:xfrm rot="20817639">
              <a:off x="6300224" y="3878534"/>
              <a:ext cx="1877437" cy="369332"/>
            </a:xfrm>
            <a:prstGeom prst="rect">
              <a:avLst/>
            </a:prstGeom>
          </p:spPr>
          <p:txBody>
            <a:bodyPr wrap="none">
              <a:spAutoFit/>
            </a:bodyPr>
            <a:lstStyle/>
            <a:p>
              <a:r>
                <a:rPr lang="en-US"/>
                <a:t>Flame directions</a:t>
              </a:r>
            </a:p>
          </p:txBody>
        </p:sp>
        <p:sp>
          <p:nvSpPr>
            <p:cNvPr id="79" name="Rectangle 78">
              <a:extLst>
                <a:ext uri="{FF2B5EF4-FFF2-40B4-BE49-F238E27FC236}">
                  <a16:creationId xmlns:a16="http://schemas.microsoft.com/office/drawing/2014/main" id="{E6B9CF73-4579-4897-A67D-D3582A4A6EEF}"/>
                </a:ext>
              </a:extLst>
            </p:cNvPr>
            <p:cNvSpPr/>
            <p:nvPr/>
          </p:nvSpPr>
          <p:spPr>
            <a:xfrm rot="816656">
              <a:off x="6160541" y="5235656"/>
              <a:ext cx="1877437" cy="369332"/>
            </a:xfrm>
            <a:prstGeom prst="rect">
              <a:avLst/>
            </a:prstGeom>
          </p:spPr>
          <p:txBody>
            <a:bodyPr wrap="none">
              <a:spAutoFit/>
            </a:bodyPr>
            <a:lstStyle/>
            <a:p>
              <a:r>
                <a:rPr lang="en-US"/>
                <a:t>Flame directions</a:t>
              </a:r>
            </a:p>
          </p:txBody>
        </p:sp>
        <p:sp>
          <p:nvSpPr>
            <p:cNvPr id="80" name="Rectangle 79">
              <a:extLst>
                <a:ext uri="{FF2B5EF4-FFF2-40B4-BE49-F238E27FC236}">
                  <a16:creationId xmlns:a16="http://schemas.microsoft.com/office/drawing/2014/main" id="{6C084161-8118-4186-BB9C-AD944A9EA3D6}"/>
                </a:ext>
              </a:extLst>
            </p:cNvPr>
            <p:cNvSpPr/>
            <p:nvPr/>
          </p:nvSpPr>
          <p:spPr>
            <a:xfrm>
              <a:off x="4438781" y="5767600"/>
              <a:ext cx="2749471" cy="369332"/>
            </a:xfrm>
            <a:prstGeom prst="rect">
              <a:avLst/>
            </a:prstGeom>
          </p:spPr>
          <p:txBody>
            <a:bodyPr wrap="none">
              <a:spAutoFit/>
            </a:bodyPr>
            <a:lstStyle/>
            <a:p>
              <a:r>
                <a:rPr lang="en-US"/>
                <a:t>Calculate flame locations</a:t>
              </a:r>
            </a:p>
          </p:txBody>
        </p:sp>
        <p:cxnSp>
          <p:nvCxnSpPr>
            <p:cNvPr id="81" name="Straight Arrow Connector 80">
              <a:extLst>
                <a:ext uri="{FF2B5EF4-FFF2-40B4-BE49-F238E27FC236}">
                  <a16:creationId xmlns:a16="http://schemas.microsoft.com/office/drawing/2014/main" id="{71ABEAB0-AD22-404A-852F-BF25763651CF}"/>
                </a:ext>
              </a:extLst>
            </p:cNvPr>
            <p:cNvCxnSpPr>
              <a:cxnSpLocks/>
              <a:endCxn id="80" idx="0"/>
            </p:cNvCxnSpPr>
            <p:nvPr/>
          </p:nvCxnSpPr>
          <p:spPr>
            <a:xfrm>
              <a:off x="5339027" y="5440295"/>
              <a:ext cx="474490" cy="327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3459101A-6242-416F-9CE4-0163DD0E01E7}"/>
                </a:ext>
              </a:extLst>
            </p:cNvPr>
            <p:cNvSpPr txBox="1"/>
            <p:nvPr/>
          </p:nvSpPr>
          <p:spPr>
            <a:xfrm rot="20393014">
              <a:off x="3245476" y="5386886"/>
              <a:ext cx="1415772" cy="369332"/>
            </a:xfrm>
            <a:prstGeom prst="rect">
              <a:avLst/>
            </a:prstGeom>
            <a:noFill/>
          </p:spPr>
          <p:txBody>
            <a:bodyPr wrap="none" rtlCol="0">
              <a:spAutoFit/>
            </a:bodyPr>
            <a:lstStyle/>
            <a:p>
              <a:r>
                <a:rPr lang="en-US"/>
                <a:t>Spray water</a:t>
              </a:r>
              <a:endParaRPr lang="en-US" sz="1800" dirty="0"/>
            </a:p>
          </p:txBody>
        </p:sp>
        <p:sp>
          <p:nvSpPr>
            <p:cNvPr id="83" name="TextBox 82">
              <a:extLst>
                <a:ext uri="{FF2B5EF4-FFF2-40B4-BE49-F238E27FC236}">
                  <a16:creationId xmlns:a16="http://schemas.microsoft.com/office/drawing/2014/main" id="{CA7E31B1-0D4A-4722-B4CC-0FAF07FCEEBE}"/>
                </a:ext>
              </a:extLst>
            </p:cNvPr>
            <p:cNvSpPr txBox="1"/>
            <p:nvPr/>
          </p:nvSpPr>
          <p:spPr>
            <a:xfrm rot="597549">
              <a:off x="2302262" y="3903545"/>
              <a:ext cx="2108269" cy="369332"/>
            </a:xfrm>
            <a:prstGeom prst="rect">
              <a:avLst/>
            </a:prstGeom>
            <a:noFill/>
          </p:spPr>
          <p:txBody>
            <a:bodyPr wrap="none" rtlCol="0">
              <a:spAutoFit/>
            </a:bodyPr>
            <a:lstStyle/>
            <a:p>
              <a:r>
                <a:rPr lang="en-US"/>
                <a:t>Move spray nozzle</a:t>
              </a:r>
              <a:endParaRPr lang="en-US" sz="1800" dirty="0"/>
            </a:p>
          </p:txBody>
        </p:sp>
      </p:grpSp>
      <p:sp>
        <p:nvSpPr>
          <p:cNvPr id="27" name="TextBox 26"/>
          <p:cNvSpPr txBox="1"/>
          <p:nvPr/>
        </p:nvSpPr>
        <p:spPr>
          <a:xfrm>
            <a:off x="617620" y="5177391"/>
            <a:ext cx="10979426"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rgbClr val="FF0000"/>
                </a:solidFill>
              </a:rPr>
              <a:t>ARC EM Starter Kit</a:t>
            </a:r>
          </a:p>
          <a:p>
            <a:pPr marL="285750" indent="-285750">
              <a:buFont typeface="Arial" panose="020B0604020202020204" pitchFamily="34" charset="0"/>
              <a:buChar char="•"/>
            </a:pPr>
            <a:r>
              <a:rPr lang="en-US" sz="2000" dirty="0">
                <a:solidFill>
                  <a:srgbClr val="FF0000"/>
                </a:solidFill>
              </a:rPr>
              <a:t>Two Low-cost Infrared sensors</a:t>
            </a:r>
          </a:p>
          <a:p>
            <a:pPr marL="285750" indent="-285750">
              <a:buFont typeface="Arial" panose="020B0604020202020204" pitchFamily="34" charset="0"/>
              <a:buChar char="•"/>
            </a:pPr>
            <a:r>
              <a:rPr lang="en-US" sz="2000" dirty="0">
                <a:solidFill>
                  <a:srgbClr val="FF0000"/>
                </a:solidFill>
              </a:rPr>
              <a:t>3D printed robot hands controlled by step motors</a:t>
            </a:r>
          </a:p>
          <a:p>
            <a:pPr marL="285750" indent="-285750">
              <a:buFont typeface="Arial" panose="020B0604020202020204" pitchFamily="34" charset="0"/>
              <a:buChar char="•"/>
            </a:pPr>
            <a:r>
              <a:rPr lang="en-US" sz="2000" dirty="0">
                <a:solidFill>
                  <a:srgbClr val="FF0000"/>
                </a:solidFill>
              </a:rPr>
              <a:t> One water pump</a:t>
            </a:r>
          </a:p>
        </p:txBody>
      </p:sp>
    </p:spTree>
    <p:extLst>
      <p:ext uri="{BB962C8B-B14F-4D97-AF65-F5344CB8AC3E}">
        <p14:creationId xmlns:p14="http://schemas.microsoft.com/office/powerpoint/2010/main" val="639247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Bef>
                <a:spcPts val="0"/>
              </a:spcBef>
              <a:buClr>
                <a:srgbClr val="7030A0"/>
              </a:buClr>
            </a:pPr>
            <a:r>
              <a:rPr lang="en-US" altLang="zh-TW" dirty="0"/>
              <a:t>Flame Detection</a:t>
            </a:r>
          </a:p>
        </p:txBody>
      </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3D27BBDC-30EB-4C10-A089-173CE43E14AD}"/>
                  </a:ext>
                </a:extLst>
              </p:cNvPr>
              <p:cNvSpPr/>
              <p:nvPr/>
            </p:nvSpPr>
            <p:spPr>
              <a:xfrm>
                <a:off x="332599" y="4723141"/>
                <a:ext cx="6777817" cy="1754326"/>
              </a:xfrm>
              <a:prstGeom prst="rect">
                <a:avLst/>
              </a:prstGeom>
            </p:spPr>
            <p:txBody>
              <a:bodyPr wrap="none">
                <a:spAutoFit/>
              </a:bodyPr>
              <a:lstStyle/>
              <a:p>
                <a:pPr marL="342900" indent="-342900">
                  <a:lnSpc>
                    <a:spcPct val="150000"/>
                  </a:lnSpc>
                  <a:buFont typeface="Arial" panose="020B0604020202020204" pitchFamily="34" charset="0"/>
                  <a:buChar char="•"/>
                </a:pPr>
                <a:r>
                  <a:rPr lang="en-US" sz="2400" dirty="0"/>
                  <a:t>Flame location: (</a:t>
                </a:r>
                <a:r>
                  <a:rPr lang="en-US" sz="2400" dirty="0" err="1"/>
                  <a:t>Fx</a:t>
                </a:r>
                <a:r>
                  <a:rPr lang="en-US" sz="2400" dirty="0"/>
                  <a:t>, </a:t>
                </a:r>
                <a:r>
                  <a:rPr lang="en-US" sz="2400" dirty="0" err="1"/>
                  <a:t>Fy</a:t>
                </a:r>
                <a:r>
                  <a:rPr lang="en-US" sz="2400" dirty="0"/>
                  <a:t>, </a:t>
                </a:r>
                <a14:m>
                  <m:oMath xmlns:m="http://schemas.openxmlformats.org/officeDocument/2006/math">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sym typeface="Symbol" panose="05050102010706020507" pitchFamily="18" charset="2"/>
                          </a:rPr>
                          <m:t>2</m:t>
                        </m:r>
                      </m:sub>
                    </m:sSub>
                  </m:oMath>
                </a14:m>
                <a:r>
                  <a:rPr lang="en-US" sz="2400" dirty="0"/>
                  <a:t>)</a:t>
                </a:r>
              </a:p>
              <a:p>
                <a:pPr marL="342900" indent="-342900">
                  <a:lnSpc>
                    <a:spcPct val="150000"/>
                  </a:lnSpc>
                  <a:buFont typeface="Arial" panose="020B0604020202020204" pitchFamily="34" charset="0"/>
                  <a:buChar char="•"/>
                </a:pPr>
                <a14:m>
                  <m:oMath xmlns:m="http://schemas.openxmlformats.org/officeDocument/2006/math">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sym typeface="Symbol" panose="05050102010706020507" pitchFamily="18" charset="2"/>
                          </a:rPr>
                          <m:t>2</m:t>
                        </m:r>
                      </m:sub>
                    </m:sSub>
                  </m:oMath>
                </a14:m>
                <a:r>
                  <a:rPr lang="en-US" sz="2400" dirty="0"/>
                  <a:t> calculated from sensor data</a:t>
                </a:r>
              </a:p>
              <a:p>
                <a:pPr marL="342900" indent="-342900">
                  <a:lnSpc>
                    <a:spcPct val="150000"/>
                  </a:lnSpc>
                  <a:buFont typeface="Arial" panose="020B0604020202020204" pitchFamily="34" charset="0"/>
                  <a:buChar char="•"/>
                </a:pPr>
                <a:r>
                  <a:rPr lang="en-US" sz="2400" dirty="0" err="1"/>
                  <a:t>Fx</a:t>
                </a:r>
                <a:r>
                  <a:rPr lang="en-US" sz="2400" dirty="0"/>
                  <a:t> and </a:t>
                </a:r>
                <a:r>
                  <a:rPr lang="en-US" sz="2400" dirty="0" err="1"/>
                  <a:t>Fy</a:t>
                </a:r>
                <a:r>
                  <a:rPr lang="en-US" sz="2400" dirty="0"/>
                  <a:t>: solved by trigonometric calculation</a:t>
                </a:r>
              </a:p>
            </p:txBody>
          </p:sp>
        </mc:Choice>
        <mc:Fallback xmlns="">
          <p:sp>
            <p:nvSpPr>
              <p:cNvPr id="82" name="Rectangle 81">
                <a:extLst>
                  <a:ext uri="{FF2B5EF4-FFF2-40B4-BE49-F238E27FC236}">
                    <a16:creationId xmlns:a16="http://schemas.microsoft.com/office/drawing/2014/main" id="{3D27BBDC-30EB-4C10-A089-173CE43E14AD}"/>
                  </a:ext>
                </a:extLst>
              </p:cNvPr>
              <p:cNvSpPr>
                <a:spLocks noRot="1" noChangeAspect="1" noMove="1" noResize="1" noEditPoints="1" noAdjustHandles="1" noChangeArrowheads="1" noChangeShapeType="1" noTextEdit="1"/>
              </p:cNvSpPr>
              <p:nvPr/>
            </p:nvSpPr>
            <p:spPr>
              <a:xfrm>
                <a:off x="332599" y="4723141"/>
                <a:ext cx="6777817" cy="1754326"/>
              </a:xfrm>
              <a:prstGeom prst="rect">
                <a:avLst/>
              </a:prstGeom>
              <a:blipFill>
                <a:blip r:embed="rId2"/>
                <a:stretch>
                  <a:fillRect l="-1260" r="-720" b="-3472"/>
                </a:stretch>
              </a:blipFill>
            </p:spPr>
            <p:txBody>
              <a:bodyPr/>
              <a:lstStyle/>
              <a:p>
                <a:r>
                  <a:rPr lang="en-US">
                    <a:noFill/>
                  </a:rPr>
                  <a:t> </a:t>
                </a:r>
              </a:p>
            </p:txBody>
          </p:sp>
        </mc:Fallback>
      </mc:AlternateContent>
      <p:sp>
        <p:nvSpPr>
          <p:cNvPr id="78" name="TextBox 77">
            <a:extLst>
              <a:ext uri="{FF2B5EF4-FFF2-40B4-BE49-F238E27FC236}">
                <a16:creationId xmlns:a16="http://schemas.microsoft.com/office/drawing/2014/main" id="{234991F7-785C-4F4A-87A5-E5251EA7A613}"/>
              </a:ext>
            </a:extLst>
          </p:cNvPr>
          <p:cNvSpPr txBox="1"/>
          <p:nvPr/>
        </p:nvSpPr>
        <p:spPr>
          <a:xfrm>
            <a:off x="7653511" y="4301763"/>
            <a:ext cx="3911648" cy="2308324"/>
          </a:xfrm>
          <a:prstGeom prst="rect">
            <a:avLst/>
          </a:prstGeom>
          <a:noFill/>
        </p:spPr>
        <p:txBody>
          <a:bodyPr wrap="none" rtlCol="0">
            <a:spAutoFit/>
          </a:bodyPr>
          <a:lstStyle/>
          <a:p>
            <a:pPr>
              <a:lnSpc>
                <a:spcPct val="150000"/>
              </a:lnSpc>
            </a:pPr>
            <a:r>
              <a:rPr lang="en-US" sz="2400" dirty="0"/>
              <a:t>Hottest pixel: </a:t>
            </a:r>
            <a:r>
              <a:rPr lang="en-US" sz="2400" dirty="0" err="1"/>
              <a:t>xh</a:t>
            </a:r>
            <a:r>
              <a:rPr lang="en-US" sz="2400" dirty="0"/>
              <a:t> = 2, </a:t>
            </a:r>
            <a:r>
              <a:rPr lang="en-US" sz="2400" dirty="0" err="1"/>
              <a:t>yh</a:t>
            </a:r>
            <a:r>
              <a:rPr lang="en-US" sz="2400" dirty="0"/>
              <a:t> = 1</a:t>
            </a:r>
          </a:p>
          <a:p>
            <a:pPr>
              <a:lnSpc>
                <a:spcPct val="150000"/>
              </a:lnSpc>
            </a:pPr>
            <a:r>
              <a:rPr lang="en-US" sz="2400" dirty="0"/>
              <a:t>- X angle: </a:t>
            </a:r>
            <a:r>
              <a:rPr lang="en-US" sz="2400" dirty="0">
                <a:sym typeface="Symbol" panose="05050102010706020507" pitchFamily="18" charset="2"/>
              </a:rPr>
              <a:t></a:t>
            </a:r>
            <a:r>
              <a:rPr lang="en-US" sz="2400" dirty="0"/>
              <a:t> = (55/32)*</a:t>
            </a:r>
            <a:r>
              <a:rPr lang="en-US" sz="2400" dirty="0" err="1"/>
              <a:t>xh</a:t>
            </a:r>
            <a:endParaRPr lang="en-US" sz="2400" dirty="0"/>
          </a:p>
          <a:p>
            <a:pPr>
              <a:lnSpc>
                <a:spcPct val="150000"/>
              </a:lnSpc>
            </a:pPr>
            <a:r>
              <a:rPr lang="en-US" sz="2400" dirty="0"/>
              <a:t>- Y angle: </a:t>
            </a:r>
            <a:r>
              <a:rPr lang="en-US" sz="2400" dirty="0">
                <a:sym typeface="Symbol" panose="05050102010706020507" pitchFamily="18" charset="2"/>
              </a:rPr>
              <a:t></a:t>
            </a:r>
            <a:r>
              <a:rPr lang="en-US" sz="2400" dirty="0"/>
              <a:t> = (35/24)*</a:t>
            </a:r>
            <a:r>
              <a:rPr lang="en-US" sz="2400" dirty="0" err="1"/>
              <a:t>yh</a:t>
            </a:r>
            <a:endParaRPr lang="en-US" sz="2400" dirty="0"/>
          </a:p>
          <a:p>
            <a:pPr>
              <a:lnSpc>
                <a:spcPct val="150000"/>
              </a:lnSpc>
            </a:pPr>
            <a:r>
              <a:rPr lang="en-US" sz="2400" dirty="0"/>
              <a:t>- 2 sensor: </a:t>
            </a:r>
            <a:r>
              <a:rPr lang="en-US" sz="2400" dirty="0">
                <a:sym typeface="Symbol" panose="05050102010706020507" pitchFamily="18" charset="2"/>
              </a:rPr>
              <a:t></a:t>
            </a:r>
            <a:r>
              <a:rPr lang="en-US" sz="2400" baseline="-25000" dirty="0">
                <a:sym typeface="Symbol" panose="05050102010706020507" pitchFamily="18" charset="2"/>
              </a:rPr>
              <a:t>1</a:t>
            </a:r>
            <a:r>
              <a:rPr lang="en-US" sz="2400" dirty="0">
                <a:sym typeface="Symbol" panose="05050102010706020507" pitchFamily="18" charset="2"/>
              </a:rPr>
              <a:t>, </a:t>
            </a:r>
            <a:r>
              <a:rPr lang="en-US" sz="2400" baseline="-25000" dirty="0">
                <a:sym typeface="Symbol" panose="05050102010706020507" pitchFamily="18" charset="2"/>
              </a:rPr>
              <a:t>2</a:t>
            </a:r>
            <a:r>
              <a:rPr lang="en-US" sz="2400" dirty="0">
                <a:sym typeface="Symbol" panose="05050102010706020507" pitchFamily="18" charset="2"/>
              </a:rPr>
              <a:t>, </a:t>
            </a:r>
            <a:r>
              <a:rPr lang="en-US" sz="2400" baseline="-25000" dirty="0">
                <a:sym typeface="Symbol" panose="05050102010706020507" pitchFamily="18" charset="2"/>
              </a:rPr>
              <a:t>1</a:t>
            </a:r>
            <a:r>
              <a:rPr lang="en-US" sz="2400" dirty="0">
                <a:sym typeface="Symbol" panose="05050102010706020507" pitchFamily="18" charset="2"/>
              </a:rPr>
              <a:t>, </a:t>
            </a:r>
            <a:r>
              <a:rPr lang="en-US" sz="2400" baseline="-25000" dirty="0">
                <a:sym typeface="Symbol" panose="05050102010706020507" pitchFamily="18" charset="2"/>
              </a:rPr>
              <a:t>2</a:t>
            </a:r>
            <a:endParaRPr lang="en-US" sz="2400" dirty="0"/>
          </a:p>
        </p:txBody>
      </p:sp>
      <p:pic>
        <p:nvPicPr>
          <p:cNvPr id="4" name="Picture 3"/>
          <p:cNvPicPr>
            <a:picLocks noChangeAspect="1"/>
          </p:cNvPicPr>
          <p:nvPr/>
        </p:nvPicPr>
        <p:blipFill>
          <a:blip r:embed="rId3"/>
          <a:stretch>
            <a:fillRect/>
          </a:stretch>
        </p:blipFill>
        <p:spPr>
          <a:xfrm>
            <a:off x="8051044" y="1824966"/>
            <a:ext cx="2706703" cy="2750600"/>
          </a:xfrm>
          <a:prstGeom prst="rect">
            <a:avLst/>
          </a:prstGeom>
        </p:spPr>
      </p:pic>
      <p:pic>
        <p:nvPicPr>
          <p:cNvPr id="5" name="Picture 4"/>
          <p:cNvPicPr>
            <a:picLocks noChangeAspect="1"/>
          </p:cNvPicPr>
          <p:nvPr/>
        </p:nvPicPr>
        <p:blipFill>
          <a:blip r:embed="rId4"/>
          <a:stretch>
            <a:fillRect/>
          </a:stretch>
        </p:blipFill>
        <p:spPr>
          <a:xfrm>
            <a:off x="448102" y="1346651"/>
            <a:ext cx="5509935" cy="3707230"/>
          </a:xfrm>
          <a:prstGeom prst="rect">
            <a:avLst/>
          </a:prstGeom>
        </p:spPr>
      </p:pic>
      <p:sp>
        <p:nvSpPr>
          <p:cNvPr id="6" name="TextBox 5"/>
          <p:cNvSpPr txBox="1"/>
          <p:nvPr/>
        </p:nvSpPr>
        <p:spPr>
          <a:xfrm>
            <a:off x="7653511" y="1342817"/>
            <a:ext cx="4697129" cy="461665"/>
          </a:xfrm>
          <a:prstGeom prst="rect">
            <a:avLst/>
          </a:prstGeom>
          <a:noFill/>
        </p:spPr>
        <p:txBody>
          <a:bodyPr wrap="square" rtlCol="0">
            <a:spAutoFit/>
          </a:bodyPr>
          <a:lstStyle/>
          <a:p>
            <a:r>
              <a:rPr lang="en-US" sz="2400" dirty="0"/>
              <a:t>Angle calculation from sensors</a:t>
            </a:r>
          </a:p>
        </p:txBody>
      </p:sp>
      <p:sp>
        <p:nvSpPr>
          <p:cNvPr id="7" name="TextBox 6"/>
          <p:cNvSpPr txBox="1"/>
          <p:nvPr/>
        </p:nvSpPr>
        <p:spPr>
          <a:xfrm>
            <a:off x="2885834" y="1565472"/>
            <a:ext cx="3721173" cy="369332"/>
          </a:xfrm>
          <a:prstGeom prst="rect">
            <a:avLst/>
          </a:prstGeom>
          <a:noFill/>
        </p:spPr>
        <p:txBody>
          <a:bodyPr wrap="square" rtlCol="0">
            <a:spAutoFit/>
          </a:bodyPr>
          <a:lstStyle/>
          <a:p>
            <a:r>
              <a:rPr lang="en-US" sz="1800" dirty="0"/>
              <a:t>Detection range: 4mx4.4mx4.4m</a:t>
            </a:r>
          </a:p>
        </p:txBody>
      </p:sp>
    </p:spTree>
    <p:extLst>
      <p:ext uri="{BB962C8B-B14F-4D97-AF65-F5344CB8AC3E}">
        <p14:creationId xmlns:p14="http://schemas.microsoft.com/office/powerpoint/2010/main" val="2307842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3D-printed robot hand for spraying water</a:t>
            </a:r>
          </a:p>
        </p:txBody>
      </p:sp>
      <p:pic>
        <p:nvPicPr>
          <p:cNvPr id="5" name="Picture 4">
            <a:extLst>
              <a:ext uri="{FF2B5EF4-FFF2-40B4-BE49-F238E27FC236}">
                <a16:creationId xmlns:a16="http://schemas.microsoft.com/office/drawing/2014/main" id="{846E3670-DE1A-43B4-8344-B8B8CECC6DC2}"/>
              </a:ext>
            </a:extLst>
          </p:cNvPr>
          <p:cNvPicPr>
            <a:picLocks noChangeAspect="1"/>
          </p:cNvPicPr>
          <p:nvPr/>
        </p:nvPicPr>
        <p:blipFill rotWithShape="1">
          <a:blip r:embed="rId2"/>
          <a:srcRect t="13722" b="10634"/>
          <a:stretch/>
        </p:blipFill>
        <p:spPr>
          <a:xfrm>
            <a:off x="2010792" y="1562469"/>
            <a:ext cx="8170415" cy="4635273"/>
          </a:xfrm>
          <a:prstGeom prst="rect">
            <a:avLst/>
          </a:prstGeom>
          <a:ln w="12700">
            <a:solidFill>
              <a:schemeClr val="tx1"/>
            </a:solidFill>
          </a:ln>
        </p:spPr>
      </p:pic>
      <p:sp>
        <p:nvSpPr>
          <p:cNvPr id="6" name="TextBox 5">
            <a:extLst>
              <a:ext uri="{FF2B5EF4-FFF2-40B4-BE49-F238E27FC236}">
                <a16:creationId xmlns:a16="http://schemas.microsoft.com/office/drawing/2014/main" id="{C3D3DD93-E68F-4E2F-B1DC-04730505A83A}"/>
              </a:ext>
            </a:extLst>
          </p:cNvPr>
          <p:cNvSpPr txBox="1"/>
          <p:nvPr/>
        </p:nvSpPr>
        <p:spPr>
          <a:xfrm>
            <a:off x="1074292" y="3833786"/>
            <a:ext cx="2768161" cy="4924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lgn="ctr"/>
            <a:r>
              <a:rPr lang="en-US" sz="2600" b="1">
                <a:latin typeface="Times New Roman" pitchFamily="18" charset="0"/>
                <a:cs typeface="Times New Roman" pitchFamily="18" charset="0"/>
              </a:rPr>
              <a:t>Planetary Gears</a:t>
            </a:r>
            <a:endParaRPr lang="en-US" sz="1800" dirty="0"/>
          </a:p>
        </p:txBody>
      </p:sp>
      <p:sp>
        <p:nvSpPr>
          <p:cNvPr id="7" name="Down Arrow 12">
            <a:extLst>
              <a:ext uri="{FF2B5EF4-FFF2-40B4-BE49-F238E27FC236}">
                <a16:creationId xmlns:a16="http://schemas.microsoft.com/office/drawing/2014/main" id="{9FCF99A2-3B77-4332-8D3E-6F5A2AB1BE09}"/>
              </a:ext>
            </a:extLst>
          </p:cNvPr>
          <p:cNvSpPr/>
          <p:nvPr/>
        </p:nvSpPr>
        <p:spPr>
          <a:xfrm rot="5920901">
            <a:off x="4374102" y="3453202"/>
            <a:ext cx="367747" cy="1391478"/>
          </a:xfrm>
          <a:prstGeom prst="down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800" dirty="0"/>
          </a:p>
        </p:txBody>
      </p:sp>
      <p:sp>
        <p:nvSpPr>
          <p:cNvPr id="8" name="Down Arrow 8">
            <a:extLst>
              <a:ext uri="{FF2B5EF4-FFF2-40B4-BE49-F238E27FC236}">
                <a16:creationId xmlns:a16="http://schemas.microsoft.com/office/drawing/2014/main" id="{7C999F5F-2C78-40F1-BF5D-6A27B08ADD5D}"/>
              </a:ext>
            </a:extLst>
          </p:cNvPr>
          <p:cNvSpPr/>
          <p:nvPr/>
        </p:nvSpPr>
        <p:spPr>
          <a:xfrm rot="18145658">
            <a:off x="7607137" y="4268268"/>
            <a:ext cx="367747" cy="1391478"/>
          </a:xfrm>
          <a:prstGeom prst="down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
        <p:nvSpPr>
          <p:cNvPr id="9" name="TextBox 8">
            <a:extLst>
              <a:ext uri="{FF2B5EF4-FFF2-40B4-BE49-F238E27FC236}">
                <a16:creationId xmlns:a16="http://schemas.microsoft.com/office/drawing/2014/main" id="{5B780860-FEA1-4336-ACCF-36E1DD55156B}"/>
              </a:ext>
            </a:extLst>
          </p:cNvPr>
          <p:cNvSpPr txBox="1"/>
          <p:nvPr/>
        </p:nvSpPr>
        <p:spPr>
          <a:xfrm>
            <a:off x="8483153" y="5091982"/>
            <a:ext cx="2747099"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600" b="1">
                <a:latin typeface="Times New Roman" pitchFamily="18" charset="0"/>
                <a:cs typeface="Times New Roman" pitchFamily="18" charset="0"/>
              </a:rPr>
              <a:t>12v High pressure pump</a:t>
            </a:r>
            <a:endParaRPr lang="en-US" sz="1800" dirty="0"/>
          </a:p>
        </p:txBody>
      </p:sp>
    </p:spTree>
    <p:extLst>
      <p:ext uri="{BB962C8B-B14F-4D97-AF65-F5344CB8AC3E}">
        <p14:creationId xmlns:p14="http://schemas.microsoft.com/office/powerpoint/2010/main" val="4134719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ARC EM Starter Kit connection</a:t>
            </a:r>
            <a:endParaRPr lang="en-US" dirty="0"/>
          </a:p>
        </p:txBody>
      </p:sp>
      <p:sp>
        <p:nvSpPr>
          <p:cNvPr id="4" name="Content Placeholder 2">
            <a:extLst>
              <a:ext uri="{FF2B5EF4-FFF2-40B4-BE49-F238E27FC236}">
                <a16:creationId xmlns:a16="http://schemas.microsoft.com/office/drawing/2014/main" id="{BAFD8789-CC28-4152-A49F-4A7C359814A8}"/>
              </a:ext>
            </a:extLst>
          </p:cNvPr>
          <p:cNvSpPr txBox="1">
            <a:spLocks/>
          </p:cNvSpPr>
          <p:nvPr/>
        </p:nvSpPr>
        <p:spPr>
          <a:xfrm>
            <a:off x="2874307" y="6456409"/>
            <a:ext cx="5384800" cy="3100945"/>
          </a:xfrm>
          <a:prstGeom prst="rect">
            <a:avLst/>
          </a:prstGeom>
        </p:spPr>
        <p:txBody>
          <a:bodyPr/>
          <a:lst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292608" lvl="1" indent="0">
              <a:buNone/>
            </a:pPr>
            <a:endParaRPr lang="en-US" sz="2600" dirty="0">
              <a:latin typeface="Times New Roman" pitchFamily="18" charset="0"/>
              <a:cs typeface="Times New Roman" pitchFamily="18" charset="0"/>
            </a:endParaRPr>
          </a:p>
        </p:txBody>
      </p:sp>
      <p:pic>
        <p:nvPicPr>
          <p:cNvPr id="5" name="Content Placeholder 8">
            <a:extLst>
              <a:ext uri="{FF2B5EF4-FFF2-40B4-BE49-F238E27FC236}">
                <a16:creationId xmlns:a16="http://schemas.microsoft.com/office/drawing/2014/main" id="{8947F337-906B-4EEF-B0A5-CF5E69362E52}"/>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a:ext>
            </a:extLst>
          </a:blip>
          <a:stretch>
            <a:fillRect/>
          </a:stretch>
        </p:blipFill>
        <p:spPr>
          <a:xfrm>
            <a:off x="2911724" y="1344343"/>
            <a:ext cx="5997980" cy="4498486"/>
          </a:xfrm>
          <a:prstGeom prst="rect">
            <a:avLst/>
          </a:prstGeom>
          <a:ln w="12700">
            <a:solidFill>
              <a:schemeClr val="tx1"/>
            </a:solidFill>
          </a:ln>
        </p:spPr>
      </p:pic>
      <p:sp>
        <p:nvSpPr>
          <p:cNvPr id="6" name="Down Arrow 5"/>
          <p:cNvSpPr/>
          <p:nvPr/>
        </p:nvSpPr>
        <p:spPr>
          <a:xfrm rot="3512895">
            <a:off x="4290634" y="4226903"/>
            <a:ext cx="367747" cy="1391478"/>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800" dirty="0"/>
          </a:p>
        </p:txBody>
      </p:sp>
      <p:sp>
        <p:nvSpPr>
          <p:cNvPr id="7" name="TextBox 6"/>
          <p:cNvSpPr txBox="1"/>
          <p:nvPr/>
        </p:nvSpPr>
        <p:spPr>
          <a:xfrm>
            <a:off x="1661064" y="5114974"/>
            <a:ext cx="2193386"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600" b="1" dirty="0">
                <a:latin typeface="Times New Roman" pitchFamily="18" charset="0"/>
                <a:cs typeface="Times New Roman" pitchFamily="18" charset="0"/>
              </a:rPr>
              <a:t> J3 :</a:t>
            </a:r>
            <a:r>
              <a:rPr lang="en-US" sz="2600" dirty="0">
                <a:latin typeface="Times New Roman" pitchFamily="18" charset="0"/>
                <a:cs typeface="Times New Roman" pitchFamily="18" charset="0"/>
              </a:rPr>
              <a:t> 2 Stepper driver module.</a:t>
            </a:r>
            <a:endParaRPr lang="en-US" sz="1800" dirty="0"/>
          </a:p>
        </p:txBody>
      </p:sp>
      <p:sp>
        <p:nvSpPr>
          <p:cNvPr id="9" name="Down Arrow 8"/>
          <p:cNvSpPr/>
          <p:nvPr/>
        </p:nvSpPr>
        <p:spPr>
          <a:xfrm rot="18145658">
            <a:off x="7160833" y="4618810"/>
            <a:ext cx="367747" cy="1391478"/>
          </a:xfrm>
          <a:prstGeom prst="down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dirty="0"/>
          </a:p>
        </p:txBody>
      </p:sp>
      <p:sp>
        <p:nvSpPr>
          <p:cNvPr id="10" name="TextBox 9"/>
          <p:cNvSpPr txBox="1"/>
          <p:nvPr/>
        </p:nvSpPr>
        <p:spPr>
          <a:xfrm>
            <a:off x="8036849" y="5442524"/>
            <a:ext cx="3367751" cy="89255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600" b="1" dirty="0">
                <a:latin typeface="Times New Roman" pitchFamily="18" charset="0"/>
                <a:cs typeface="Times New Roman" pitchFamily="18" charset="0"/>
              </a:rPr>
              <a:t>J1 &amp; J5 : </a:t>
            </a:r>
            <a:r>
              <a:rPr lang="en-US" sz="2600" dirty="0">
                <a:latin typeface="Times New Roman" pitchFamily="18" charset="0"/>
                <a:cs typeface="Times New Roman" pitchFamily="18" charset="0"/>
              </a:rPr>
              <a:t>2 IR camera module (using UART).</a:t>
            </a:r>
            <a:endParaRPr lang="en-US" sz="1800" dirty="0"/>
          </a:p>
        </p:txBody>
      </p:sp>
      <p:sp>
        <p:nvSpPr>
          <p:cNvPr id="11" name="TextBox 10"/>
          <p:cNvSpPr txBox="1"/>
          <p:nvPr/>
        </p:nvSpPr>
        <p:spPr>
          <a:xfrm>
            <a:off x="360356" y="1927211"/>
            <a:ext cx="2768161" cy="129266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r>
              <a:rPr lang="en-US" sz="2600" b="1" dirty="0">
                <a:latin typeface="Times New Roman" pitchFamily="18" charset="0"/>
                <a:cs typeface="Times New Roman" pitchFamily="18" charset="0"/>
              </a:rPr>
              <a:t>J6 : </a:t>
            </a:r>
            <a:r>
              <a:rPr lang="en-US" sz="2600" dirty="0">
                <a:latin typeface="Times New Roman" pitchFamily="18" charset="0"/>
                <a:cs typeface="Times New Roman" pitchFamily="18" charset="0"/>
              </a:rPr>
              <a:t>Relay module for water pump control</a:t>
            </a:r>
            <a:endParaRPr lang="en-US" sz="1800" dirty="0"/>
          </a:p>
        </p:txBody>
      </p:sp>
      <p:sp>
        <p:nvSpPr>
          <p:cNvPr id="13" name="Down Arrow 12"/>
          <p:cNvSpPr/>
          <p:nvPr/>
        </p:nvSpPr>
        <p:spPr>
          <a:xfrm rot="5920901">
            <a:off x="3575112" y="1819710"/>
            <a:ext cx="367747" cy="1391478"/>
          </a:xfrm>
          <a:prstGeom prst="downArrow">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0170014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a:xfrm>
            <a:off x="1564943" y="2715905"/>
            <a:ext cx="10058400" cy="3559791"/>
          </a:xfrm>
        </p:spPr>
        <p:txBody>
          <a:bodyPr>
            <a:normAutofit/>
          </a:bodyPr>
          <a:lstStyle/>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Motivation and objectives</a:t>
            </a:r>
          </a:p>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Design implementation</a:t>
            </a:r>
          </a:p>
          <a:p>
            <a:pPr marL="342900" indent="-342900">
              <a:lnSpc>
                <a:spcPct val="150000"/>
              </a:lnSpc>
              <a:spcBef>
                <a:spcPts val="0"/>
              </a:spcBef>
              <a:buClr>
                <a:srgbClr val="7030A0"/>
              </a:buClr>
              <a:buFont typeface="Wingdings" pitchFamily="2" charset="2"/>
              <a:buChar char=""/>
            </a:pPr>
            <a:r>
              <a:rPr lang="en-US" altLang="zh-TW" dirty="0"/>
              <a:t>Test Results</a:t>
            </a:r>
          </a:p>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Future plan</a:t>
            </a:r>
          </a:p>
          <a:p>
            <a:pPr marL="342900" indent="-342900">
              <a:lnSpc>
                <a:spcPct val="150000"/>
              </a:lnSpc>
              <a:spcBef>
                <a:spcPts val="0"/>
              </a:spcBef>
              <a:buClr>
                <a:srgbClr val="7030A0"/>
              </a:buClr>
              <a:buFont typeface="Wingdings" pitchFamily="2" charset="2"/>
              <a:buChar char="n"/>
            </a:pPr>
            <a:r>
              <a:rPr lang="en-US" altLang="zh-CN" dirty="0">
                <a:solidFill>
                  <a:schemeClr val="bg1">
                    <a:lumMod val="75000"/>
                  </a:schemeClr>
                </a:solidFill>
              </a:rPr>
              <a:t>Summary</a:t>
            </a:r>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007170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ltLang="zh-TW" dirty="0"/>
              <a:t>Demonstration setup</a:t>
            </a:r>
            <a:endParaRPr lang="en-US" dirty="0"/>
          </a:p>
        </p:txBody>
      </p:sp>
      <p:pic>
        <p:nvPicPr>
          <p:cNvPr id="3" name="Online Media 2" title="SMART FIREFIGHTER demo">
            <a:hlinkClick r:id="" action="ppaction://media"/>
            <a:extLst>
              <a:ext uri="{FF2B5EF4-FFF2-40B4-BE49-F238E27FC236}">
                <a16:creationId xmlns:a16="http://schemas.microsoft.com/office/drawing/2014/main" id="{5AE5DFE4-6902-4763-9597-6028BAA9D242}"/>
              </a:ext>
            </a:extLst>
          </p:cNvPr>
          <p:cNvPicPr>
            <a:picLocks noRot="1" noChangeAspect="1"/>
          </p:cNvPicPr>
          <p:nvPr>
            <a:videoFile r:link="rId1"/>
          </p:nvPr>
        </p:nvPicPr>
        <p:blipFill>
          <a:blip r:embed="rId3"/>
          <a:stretch>
            <a:fillRect/>
          </a:stretch>
        </p:blipFill>
        <p:spPr>
          <a:xfrm>
            <a:off x="1568388" y="1383808"/>
            <a:ext cx="9055223" cy="5093562"/>
          </a:xfrm>
          <a:prstGeom prst="rect">
            <a:avLst/>
          </a:prstGeom>
          <a:ln w="12700">
            <a:solidFill>
              <a:schemeClr val="tx1"/>
            </a:solidFill>
          </a:ln>
        </p:spPr>
      </p:pic>
    </p:spTree>
    <p:extLst>
      <p:ext uri="{BB962C8B-B14F-4D97-AF65-F5344CB8AC3E}">
        <p14:creationId xmlns:p14="http://schemas.microsoft.com/office/powerpoint/2010/main" val="409150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ltLang="zh-TW" dirty="0"/>
              <a:t>Test Results</a:t>
            </a:r>
            <a:r>
              <a:rPr lang="en-US" dirty="0"/>
              <a:t> – Candle flame visualization</a:t>
            </a:r>
          </a:p>
        </p:txBody>
      </p:sp>
      <p:pic>
        <p:nvPicPr>
          <p:cNvPr id="6" name="Picture 5">
            <a:extLst>
              <a:ext uri="{FF2B5EF4-FFF2-40B4-BE49-F238E27FC236}">
                <a16:creationId xmlns:a16="http://schemas.microsoft.com/office/drawing/2014/main" id="{7B35752C-58FF-49E7-9843-81CF8D1E130D}"/>
              </a:ext>
            </a:extLst>
          </p:cNvPr>
          <p:cNvPicPr>
            <a:picLocks noChangeAspect="1"/>
          </p:cNvPicPr>
          <p:nvPr/>
        </p:nvPicPr>
        <p:blipFill>
          <a:blip r:embed="rId2"/>
          <a:stretch>
            <a:fillRect/>
          </a:stretch>
        </p:blipFill>
        <p:spPr>
          <a:xfrm>
            <a:off x="301938" y="2221419"/>
            <a:ext cx="3659889" cy="3242267"/>
          </a:xfrm>
          <a:prstGeom prst="rect">
            <a:avLst/>
          </a:prstGeom>
        </p:spPr>
      </p:pic>
      <p:pic>
        <p:nvPicPr>
          <p:cNvPr id="8" name="Picture 7">
            <a:extLst>
              <a:ext uri="{FF2B5EF4-FFF2-40B4-BE49-F238E27FC236}">
                <a16:creationId xmlns:a16="http://schemas.microsoft.com/office/drawing/2014/main" id="{2620A70A-45DA-4425-8EC4-E7250132C12B}"/>
              </a:ext>
            </a:extLst>
          </p:cNvPr>
          <p:cNvPicPr>
            <a:picLocks noChangeAspect="1"/>
          </p:cNvPicPr>
          <p:nvPr/>
        </p:nvPicPr>
        <p:blipFill>
          <a:blip r:embed="rId3"/>
          <a:stretch>
            <a:fillRect/>
          </a:stretch>
        </p:blipFill>
        <p:spPr>
          <a:xfrm>
            <a:off x="4266055" y="2221418"/>
            <a:ext cx="3659889" cy="3242267"/>
          </a:xfrm>
          <a:prstGeom prst="rect">
            <a:avLst/>
          </a:prstGeom>
        </p:spPr>
      </p:pic>
      <p:pic>
        <p:nvPicPr>
          <p:cNvPr id="10" name="Picture 9">
            <a:extLst>
              <a:ext uri="{FF2B5EF4-FFF2-40B4-BE49-F238E27FC236}">
                <a16:creationId xmlns:a16="http://schemas.microsoft.com/office/drawing/2014/main" id="{66C93C6D-C3A3-4255-A555-8E2B49DD2064}"/>
              </a:ext>
            </a:extLst>
          </p:cNvPr>
          <p:cNvPicPr>
            <a:picLocks noChangeAspect="1"/>
          </p:cNvPicPr>
          <p:nvPr/>
        </p:nvPicPr>
        <p:blipFill>
          <a:blip r:embed="rId4"/>
          <a:stretch>
            <a:fillRect/>
          </a:stretch>
        </p:blipFill>
        <p:spPr>
          <a:xfrm>
            <a:off x="8287839" y="2221418"/>
            <a:ext cx="3659889" cy="3242267"/>
          </a:xfrm>
          <a:prstGeom prst="rect">
            <a:avLst/>
          </a:prstGeom>
        </p:spPr>
      </p:pic>
      <p:sp>
        <p:nvSpPr>
          <p:cNvPr id="11" name="TextBox 10">
            <a:extLst>
              <a:ext uri="{FF2B5EF4-FFF2-40B4-BE49-F238E27FC236}">
                <a16:creationId xmlns:a16="http://schemas.microsoft.com/office/drawing/2014/main" id="{C943AD1C-9E30-4A7D-812F-8000C0C5D8FA}"/>
              </a:ext>
            </a:extLst>
          </p:cNvPr>
          <p:cNvSpPr txBox="1"/>
          <p:nvPr/>
        </p:nvSpPr>
        <p:spPr>
          <a:xfrm>
            <a:off x="1879248" y="5463685"/>
            <a:ext cx="505267" cy="369332"/>
          </a:xfrm>
          <a:prstGeom prst="rect">
            <a:avLst/>
          </a:prstGeom>
          <a:noFill/>
        </p:spPr>
        <p:txBody>
          <a:bodyPr wrap="none" rtlCol="0">
            <a:spAutoFit/>
          </a:bodyPr>
          <a:lstStyle/>
          <a:p>
            <a:r>
              <a:rPr lang="en-US" sz="1800"/>
              <a:t>1m</a:t>
            </a:r>
            <a:endParaRPr lang="en-US" sz="1800" dirty="0"/>
          </a:p>
        </p:txBody>
      </p:sp>
      <p:sp>
        <p:nvSpPr>
          <p:cNvPr id="12" name="TextBox 11">
            <a:extLst>
              <a:ext uri="{FF2B5EF4-FFF2-40B4-BE49-F238E27FC236}">
                <a16:creationId xmlns:a16="http://schemas.microsoft.com/office/drawing/2014/main" id="{31B2463E-BBBE-4447-B1B3-8F0093DF1BE5}"/>
              </a:ext>
            </a:extLst>
          </p:cNvPr>
          <p:cNvSpPr txBox="1"/>
          <p:nvPr/>
        </p:nvSpPr>
        <p:spPr>
          <a:xfrm>
            <a:off x="5843365" y="5477754"/>
            <a:ext cx="505267" cy="369332"/>
          </a:xfrm>
          <a:prstGeom prst="rect">
            <a:avLst/>
          </a:prstGeom>
          <a:noFill/>
        </p:spPr>
        <p:txBody>
          <a:bodyPr wrap="none" rtlCol="0">
            <a:spAutoFit/>
          </a:bodyPr>
          <a:lstStyle/>
          <a:p>
            <a:r>
              <a:rPr lang="en-US"/>
              <a:t>2</a:t>
            </a:r>
            <a:r>
              <a:rPr lang="en-US" sz="1800"/>
              <a:t>m</a:t>
            </a:r>
            <a:endParaRPr lang="en-US" sz="1800" dirty="0"/>
          </a:p>
        </p:txBody>
      </p:sp>
      <p:sp>
        <p:nvSpPr>
          <p:cNvPr id="13" name="TextBox 12">
            <a:extLst>
              <a:ext uri="{FF2B5EF4-FFF2-40B4-BE49-F238E27FC236}">
                <a16:creationId xmlns:a16="http://schemas.microsoft.com/office/drawing/2014/main" id="{FE4C64E8-B4FF-4102-91C3-DF9A195BBE24}"/>
              </a:ext>
            </a:extLst>
          </p:cNvPr>
          <p:cNvSpPr txBox="1"/>
          <p:nvPr/>
        </p:nvSpPr>
        <p:spPr>
          <a:xfrm>
            <a:off x="10045252" y="5466083"/>
            <a:ext cx="505267" cy="369332"/>
          </a:xfrm>
          <a:prstGeom prst="rect">
            <a:avLst/>
          </a:prstGeom>
          <a:noFill/>
        </p:spPr>
        <p:txBody>
          <a:bodyPr wrap="none" rtlCol="0">
            <a:spAutoFit/>
          </a:bodyPr>
          <a:lstStyle/>
          <a:p>
            <a:r>
              <a:rPr lang="en-US"/>
              <a:t>3</a:t>
            </a:r>
            <a:r>
              <a:rPr lang="en-US" sz="1800"/>
              <a:t>m</a:t>
            </a:r>
            <a:endParaRPr lang="en-US" sz="1800" dirty="0"/>
          </a:p>
        </p:txBody>
      </p:sp>
    </p:spTree>
    <p:extLst>
      <p:ext uri="{BB962C8B-B14F-4D97-AF65-F5344CB8AC3E}">
        <p14:creationId xmlns:p14="http://schemas.microsoft.com/office/powerpoint/2010/main" val="3660333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a:xfrm>
            <a:off x="1564943" y="2715905"/>
            <a:ext cx="10058400" cy="3559791"/>
          </a:xfrm>
        </p:spPr>
        <p:txBody>
          <a:bodyPr>
            <a:normAutofit/>
          </a:bodyPr>
          <a:lstStyle/>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Motivation and objectives</a:t>
            </a:r>
          </a:p>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Design implementation</a:t>
            </a:r>
          </a:p>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Test Results</a:t>
            </a:r>
          </a:p>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Future plan</a:t>
            </a:r>
          </a:p>
          <a:p>
            <a:pPr marL="342900" indent="-342900">
              <a:lnSpc>
                <a:spcPct val="150000"/>
              </a:lnSpc>
              <a:spcBef>
                <a:spcPts val="0"/>
              </a:spcBef>
              <a:buClr>
                <a:srgbClr val="7030A0"/>
              </a:buClr>
              <a:buFont typeface="Wingdings" pitchFamily="2" charset="2"/>
              <a:buChar char=""/>
            </a:pPr>
            <a:r>
              <a:rPr lang="en-US" altLang="zh-CN" dirty="0"/>
              <a:t>Conclusion</a:t>
            </a:r>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750914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ltLang="zh-TW" dirty="0"/>
              <a:t>Conclusions</a:t>
            </a:r>
            <a:endParaRPr lang="en-US" dirty="0"/>
          </a:p>
        </p:txBody>
      </p:sp>
      <p:sp>
        <p:nvSpPr>
          <p:cNvPr id="3" name="TextBox 2"/>
          <p:cNvSpPr txBox="1"/>
          <p:nvPr/>
        </p:nvSpPr>
        <p:spPr>
          <a:xfrm>
            <a:off x="447473" y="1459149"/>
            <a:ext cx="11264630" cy="507831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Fire grows very fast in home environment</a:t>
            </a:r>
          </a:p>
          <a:p>
            <a:pPr marL="342900" indent="-342900">
              <a:lnSpc>
                <a:spcPct val="150000"/>
              </a:lnSpc>
              <a:buFont typeface="Arial" panose="020B0604020202020204" pitchFamily="34" charset="0"/>
              <a:buChar char="•"/>
            </a:pPr>
            <a:r>
              <a:rPr lang="en-US" sz="2400" dirty="0"/>
              <a:t>Industrial Smart Fight Fighter are expensive</a:t>
            </a:r>
          </a:p>
          <a:p>
            <a:pPr marL="342900" indent="-342900">
              <a:lnSpc>
                <a:spcPct val="150000"/>
              </a:lnSpc>
              <a:buFont typeface="Arial" panose="020B0604020202020204" pitchFamily="34" charset="0"/>
              <a:buChar char="•"/>
            </a:pPr>
            <a:r>
              <a:rPr lang="en-US" sz="2400" dirty="0"/>
              <a:t>Our proposal: Low-cost Smart Fight Fighter</a:t>
            </a:r>
          </a:p>
          <a:p>
            <a:pPr marL="800100" lvl="1" indent="-342900">
              <a:lnSpc>
                <a:spcPct val="150000"/>
              </a:lnSpc>
              <a:buFont typeface="Arial" panose="020B0604020202020204" pitchFamily="34" charset="0"/>
              <a:buChar char="•"/>
            </a:pPr>
            <a:r>
              <a:rPr lang="en-US" sz="2400" dirty="0"/>
              <a:t>Low-cost IR sensor for fire detection</a:t>
            </a:r>
          </a:p>
          <a:p>
            <a:pPr marL="800100" lvl="1" indent="-342900">
              <a:lnSpc>
                <a:spcPct val="150000"/>
              </a:lnSpc>
              <a:buFont typeface="Arial" panose="020B0604020202020204" pitchFamily="34" charset="0"/>
              <a:buChar char="•"/>
            </a:pPr>
            <a:r>
              <a:rPr lang="en-US" sz="2400" dirty="0"/>
              <a:t>3D-Printed Robot hands for water control for extinguishing fire</a:t>
            </a:r>
          </a:p>
          <a:p>
            <a:pPr marL="800100" lvl="1" indent="-342900">
              <a:lnSpc>
                <a:spcPct val="150000"/>
              </a:lnSpc>
              <a:buFont typeface="Arial" panose="020B0604020202020204" pitchFamily="34" charset="0"/>
              <a:buChar char="•"/>
            </a:pPr>
            <a:r>
              <a:rPr lang="en-US" sz="2400" dirty="0"/>
              <a:t>ARC EM Starter Kit for algorithm development &amp; control</a:t>
            </a:r>
          </a:p>
          <a:p>
            <a:pPr marL="342900" indent="-342900">
              <a:lnSpc>
                <a:spcPct val="150000"/>
              </a:lnSpc>
              <a:buFont typeface="Arial" panose="020B0604020202020204" pitchFamily="34" charset="0"/>
              <a:buChar char="•"/>
            </a:pPr>
            <a:r>
              <a:rPr lang="en-US" sz="2400" dirty="0"/>
              <a:t>Future work</a:t>
            </a:r>
          </a:p>
          <a:p>
            <a:pPr marL="800100" lvl="1" indent="-342900">
              <a:lnSpc>
                <a:spcPct val="150000"/>
              </a:lnSpc>
              <a:buFont typeface="Arial" panose="020B0604020202020204" pitchFamily="34" charset="0"/>
              <a:buChar char="•"/>
            </a:pPr>
            <a:r>
              <a:rPr lang="en-US" sz="2400" dirty="0"/>
              <a:t>Multi-sensor nodes with wireless connections</a:t>
            </a:r>
          </a:p>
          <a:p>
            <a:pPr marL="800100" lvl="1" indent="-342900">
              <a:lnSpc>
                <a:spcPct val="150000"/>
              </a:lnSpc>
              <a:buFont typeface="Arial" panose="020B0604020202020204" pitchFamily="34" charset="0"/>
              <a:buChar char="•"/>
            </a:pPr>
            <a:r>
              <a:rPr lang="en-US" sz="2400" dirty="0"/>
              <a:t>Embedded AI for fire classification</a:t>
            </a:r>
            <a:r>
              <a:rPr lang="en-US" sz="1800" dirty="0"/>
              <a:t> </a:t>
            </a:r>
          </a:p>
        </p:txBody>
      </p:sp>
    </p:spTree>
    <p:extLst>
      <p:ext uri="{BB962C8B-B14F-4D97-AF65-F5344CB8AC3E}">
        <p14:creationId xmlns:p14="http://schemas.microsoft.com/office/powerpoint/2010/main" val="40207488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81AB94-CAC7-4858-AA0C-D4AAA92287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56223" y="278656"/>
            <a:ext cx="1704558" cy="843134"/>
          </a:xfrm>
          <a:prstGeom prst="rect">
            <a:avLst/>
          </a:prstGeom>
          <a:noFill/>
        </p:spPr>
      </p:pic>
    </p:spTree>
    <p:extLst>
      <p:ext uri="{BB962C8B-B14F-4D97-AF65-F5344CB8AC3E}">
        <p14:creationId xmlns:p14="http://schemas.microsoft.com/office/powerpoint/2010/main" val="306964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0E968-D1ED-4246-8454-1DDF2ABDD8E4}"/>
              </a:ext>
            </a:extLst>
          </p:cNvPr>
          <p:cNvSpPr>
            <a:spLocks noGrp="1"/>
          </p:cNvSpPr>
          <p:nvPr>
            <p:ph type="body" sz="quarter" idx="10"/>
          </p:nvPr>
        </p:nvSpPr>
        <p:spPr/>
        <p:txBody>
          <a:bodyPr>
            <a:normAutofit lnSpcReduction="10000"/>
          </a:bodyPr>
          <a:lstStyle/>
          <a:p>
            <a:r>
              <a:rPr lang="en-US" altLang="zh-TW" dirty="0" err="1"/>
              <a:t>UETer</a:t>
            </a:r>
            <a:r>
              <a:rPr lang="en-US" altLang="zh-TW" dirty="0"/>
              <a:t>: DANG </a:t>
            </a:r>
            <a:r>
              <a:rPr lang="en-US" altLang="zh-TW" dirty="0" err="1"/>
              <a:t>Hai</a:t>
            </a:r>
            <a:r>
              <a:rPr lang="en-US" altLang="zh-TW" dirty="0"/>
              <a:t> </a:t>
            </a:r>
            <a:r>
              <a:rPr lang="en-US" altLang="zh-TW" dirty="0" err="1"/>
              <a:t>Ninh</a:t>
            </a:r>
            <a:r>
              <a:rPr lang="en-US" altLang="zh-TW" dirty="0"/>
              <a:t> &amp; VU </a:t>
            </a:r>
            <a:r>
              <a:rPr lang="en-US" altLang="zh-TW" dirty="0" err="1"/>
              <a:t>Huong</a:t>
            </a:r>
            <a:r>
              <a:rPr lang="en-US" altLang="zh-TW" dirty="0"/>
              <a:t> </a:t>
            </a:r>
            <a:r>
              <a:rPr lang="en-US" altLang="zh-TW" dirty="0" err="1"/>
              <a:t>Giang</a:t>
            </a:r>
            <a:endParaRPr lang="en-US" altLang="zh-TW" dirty="0"/>
          </a:p>
          <a:p>
            <a:r>
              <a:rPr lang="en-US" altLang="zh-TW" dirty="0"/>
              <a:t>SISLAB </a:t>
            </a:r>
            <a:r>
              <a:rPr lang="en-US" dirty="0"/>
              <a:t>VNU University of Engineering and Technology (VNU – UET)</a:t>
            </a:r>
            <a:endParaRPr lang="en-US" altLang="zh-TW" dirty="0"/>
          </a:p>
        </p:txBody>
      </p:sp>
      <p:sp>
        <p:nvSpPr>
          <p:cNvPr id="3" name="Text Placeholder 2">
            <a:extLst>
              <a:ext uri="{FF2B5EF4-FFF2-40B4-BE49-F238E27FC236}">
                <a16:creationId xmlns:a16="http://schemas.microsoft.com/office/drawing/2014/main" id="{F9C59012-33B3-47FF-BB24-C289057F6443}"/>
              </a:ext>
            </a:extLst>
          </p:cNvPr>
          <p:cNvSpPr>
            <a:spLocks noGrp="1"/>
          </p:cNvSpPr>
          <p:nvPr>
            <p:ph type="body" sz="quarter" idx="11"/>
          </p:nvPr>
        </p:nvSpPr>
        <p:spPr/>
        <p:txBody>
          <a:bodyPr/>
          <a:lstStyle/>
          <a:p>
            <a:r>
              <a:rPr lang="en-US" altLang="zh-TW" dirty="0"/>
              <a:t>August 2019</a:t>
            </a:r>
            <a:endParaRPr lang="zh-TW" altLang="en-US" dirty="0"/>
          </a:p>
        </p:txBody>
      </p:sp>
      <p:sp>
        <p:nvSpPr>
          <p:cNvPr id="5" name="Title 4">
            <a:extLst>
              <a:ext uri="{FF2B5EF4-FFF2-40B4-BE49-F238E27FC236}">
                <a16:creationId xmlns:a16="http://schemas.microsoft.com/office/drawing/2014/main" id="{AE7AFA09-F0CB-4E86-944E-D3E437AF134F}"/>
              </a:ext>
            </a:extLst>
          </p:cNvPr>
          <p:cNvSpPr>
            <a:spLocks noGrp="1"/>
          </p:cNvSpPr>
          <p:nvPr>
            <p:ph type="ctrTitle"/>
          </p:nvPr>
        </p:nvSpPr>
        <p:spPr/>
        <p:txBody>
          <a:bodyPr/>
          <a:lstStyle/>
          <a:p>
            <a:r>
              <a:rPr lang="en-US" altLang="zh-TW" dirty="0"/>
              <a:t>SMART FIREFIGHTER</a:t>
            </a:r>
            <a:endParaRPr lang="zh-TW" altLang="en-US" dirty="0"/>
          </a:p>
        </p:txBody>
      </p:sp>
      <p:pic>
        <p:nvPicPr>
          <p:cNvPr id="6" name="Picture 5">
            <a:extLst>
              <a:ext uri="{FF2B5EF4-FFF2-40B4-BE49-F238E27FC236}">
                <a16:creationId xmlns:a16="http://schemas.microsoft.com/office/drawing/2014/main" id="{D9ABEC45-49F6-408E-8A92-E2B433E79E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31638" y="301659"/>
            <a:ext cx="1742265" cy="777340"/>
          </a:xfrm>
          <a:prstGeom prst="rect">
            <a:avLst/>
          </a:prstGeom>
          <a:noFill/>
        </p:spPr>
      </p:pic>
      <p:pic>
        <p:nvPicPr>
          <p:cNvPr id="7" name="Picture 5"/>
          <p:cNvPicPr preferRelativeResize="0">
            <a:picLocks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9600" y="323267"/>
            <a:ext cx="1249328" cy="1246965"/>
          </a:xfrm>
          <a:prstGeom prst="rect">
            <a:avLst/>
          </a:prstGeom>
          <a:noFill/>
          <a:ln>
            <a:noFill/>
          </a:ln>
          <a:effectLst>
            <a:outerShdw dist="71842"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7ADDE47D-E26D-4E48-B142-689C435538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73375" y="690329"/>
            <a:ext cx="1923089" cy="645091"/>
          </a:xfrm>
          <a:prstGeom prst="rect">
            <a:avLst/>
          </a:prstGeom>
        </p:spPr>
      </p:pic>
    </p:spTree>
    <p:extLst>
      <p:ext uri="{BB962C8B-B14F-4D97-AF65-F5344CB8AC3E}">
        <p14:creationId xmlns:p14="http://schemas.microsoft.com/office/powerpoint/2010/main" val="1175211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71" name="Group 70"/>
          <p:cNvGrpSpPr/>
          <p:nvPr/>
        </p:nvGrpSpPr>
        <p:grpSpPr>
          <a:xfrm>
            <a:off x="1963496" y="1601144"/>
            <a:ext cx="6770105" cy="3864241"/>
            <a:chOff x="1963496" y="1601144"/>
            <a:chExt cx="6770105" cy="3864241"/>
          </a:xfrm>
        </p:grpSpPr>
        <p:grpSp>
          <p:nvGrpSpPr>
            <p:cNvPr id="3" name="Group 2">
              <a:extLst>
                <a:ext uri="{FF2B5EF4-FFF2-40B4-BE49-F238E27FC236}">
                  <a16:creationId xmlns:a16="http://schemas.microsoft.com/office/drawing/2014/main" id="{883EDAC4-DA3F-4B2C-AB8C-CD375476FFFF}"/>
                </a:ext>
              </a:extLst>
            </p:cNvPr>
            <p:cNvGrpSpPr/>
            <p:nvPr/>
          </p:nvGrpSpPr>
          <p:grpSpPr>
            <a:xfrm>
              <a:off x="2758780" y="1819919"/>
              <a:ext cx="5974821" cy="3221196"/>
              <a:chOff x="2432333" y="2522657"/>
              <a:chExt cx="5579389" cy="2800781"/>
            </a:xfrm>
          </p:grpSpPr>
          <p:pic>
            <p:nvPicPr>
              <p:cNvPr id="4" name="Google Shape;103;p16">
                <a:extLst>
                  <a:ext uri="{FF2B5EF4-FFF2-40B4-BE49-F238E27FC236}">
                    <a16:creationId xmlns:a16="http://schemas.microsoft.com/office/drawing/2014/main" id="{E35364AA-8E3B-49E5-96B5-E86A169F0EE9}"/>
                  </a:ext>
                </a:extLst>
              </p:cNvPr>
              <p:cNvPicPr preferRelativeResize="0"/>
              <p:nvPr/>
            </p:nvPicPr>
            <p:blipFill rotWithShape="1">
              <a:blip r:embed="rId2">
                <a:alphaModFix/>
              </a:blip>
              <a:srcRect r="18900"/>
              <a:stretch/>
            </p:blipFill>
            <p:spPr>
              <a:xfrm rot="15405106">
                <a:off x="2933088" y="2536659"/>
                <a:ext cx="516857" cy="488853"/>
              </a:xfrm>
              <a:prstGeom prst="rect">
                <a:avLst/>
              </a:prstGeom>
              <a:ln>
                <a:noFill/>
              </a:ln>
            </p:spPr>
            <p:style>
              <a:lnRef idx="2">
                <a:schemeClr val="accent1"/>
              </a:lnRef>
              <a:fillRef idx="1">
                <a:schemeClr val="lt1"/>
              </a:fillRef>
              <a:effectRef idx="0">
                <a:schemeClr val="accent1"/>
              </a:effectRef>
              <a:fontRef idx="minor">
                <a:schemeClr val="dk1"/>
              </a:fontRef>
            </p:style>
          </p:pic>
          <p:pic>
            <p:nvPicPr>
              <p:cNvPr id="5" name="Google Shape;109;p16">
                <a:extLst>
                  <a:ext uri="{FF2B5EF4-FFF2-40B4-BE49-F238E27FC236}">
                    <a16:creationId xmlns:a16="http://schemas.microsoft.com/office/drawing/2014/main" id="{89821408-EC00-4D2C-9FD0-5BD7985B9E8D}"/>
                  </a:ext>
                </a:extLst>
              </p:cNvPr>
              <p:cNvPicPr preferRelativeResize="0"/>
              <p:nvPr/>
            </p:nvPicPr>
            <p:blipFill>
              <a:blip r:embed="rId3">
                <a:alphaModFix/>
              </a:blip>
              <a:stretch>
                <a:fillRect/>
              </a:stretch>
            </p:blipFill>
            <p:spPr>
              <a:xfrm rot="15043898">
                <a:off x="2354032" y="3851011"/>
                <a:ext cx="641899" cy="485297"/>
              </a:xfrm>
              <a:prstGeom prst="rect">
                <a:avLst/>
              </a:prstGeom>
              <a:ln>
                <a:noFill/>
              </a:ln>
            </p:spPr>
            <p:style>
              <a:lnRef idx="2">
                <a:schemeClr val="accent1"/>
              </a:lnRef>
              <a:fillRef idx="1">
                <a:schemeClr val="lt1"/>
              </a:fillRef>
              <a:effectRef idx="0">
                <a:schemeClr val="accent1"/>
              </a:effectRef>
              <a:fontRef idx="minor">
                <a:schemeClr val="dk1"/>
              </a:fontRef>
            </p:style>
          </p:pic>
          <p:cxnSp>
            <p:nvCxnSpPr>
              <p:cNvPr id="6" name="Straight Connector 5">
                <a:extLst>
                  <a:ext uri="{FF2B5EF4-FFF2-40B4-BE49-F238E27FC236}">
                    <a16:creationId xmlns:a16="http://schemas.microsoft.com/office/drawing/2014/main" id="{B5A07DF0-9A3B-4FCF-8034-0124853BF2D5}"/>
                  </a:ext>
                </a:extLst>
              </p:cNvPr>
              <p:cNvCxnSpPr>
                <a:cxnSpLocks/>
              </p:cNvCxnSpPr>
              <p:nvPr/>
            </p:nvCxnSpPr>
            <p:spPr>
              <a:xfrm flipH="1">
                <a:off x="2787650" y="2876365"/>
                <a:ext cx="403866" cy="1155885"/>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9D9B561A-CE01-4D7C-9AAA-704175547CA2}"/>
                  </a:ext>
                </a:extLst>
              </p:cNvPr>
              <p:cNvCxnSpPr>
                <a:cxnSpLocks/>
              </p:cNvCxnSpPr>
              <p:nvPr/>
            </p:nvCxnSpPr>
            <p:spPr>
              <a:xfrm flipH="1" flipV="1">
                <a:off x="3376901" y="2776646"/>
                <a:ext cx="3929961" cy="161119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AE704A-FF02-4834-8637-59BDE0C294E7}"/>
                  </a:ext>
                </a:extLst>
              </p:cNvPr>
              <p:cNvCxnSpPr>
                <a:cxnSpLocks/>
              </p:cNvCxnSpPr>
              <p:nvPr/>
            </p:nvCxnSpPr>
            <p:spPr>
              <a:xfrm flipH="1" flipV="1">
                <a:off x="2894370" y="4119001"/>
                <a:ext cx="4352341" cy="29000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B045687-9F88-48E8-86F2-D0D6755EBACB}"/>
                  </a:ext>
                </a:extLst>
              </p:cNvPr>
              <p:cNvCxnSpPr>
                <a:cxnSpLocks/>
                <a:stCxn id="13" idx="2"/>
              </p:cNvCxnSpPr>
              <p:nvPr/>
            </p:nvCxnSpPr>
            <p:spPr>
              <a:xfrm flipH="1" flipV="1">
                <a:off x="2894371" y="4119002"/>
                <a:ext cx="4394356" cy="120443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97616860-EB91-44F6-BAA1-00BFF8DE636D}"/>
                  </a:ext>
                </a:extLst>
              </p:cNvPr>
              <p:cNvCxnSpPr>
                <a:cxnSpLocks/>
                <a:stCxn id="13" idx="2"/>
              </p:cNvCxnSpPr>
              <p:nvPr/>
            </p:nvCxnSpPr>
            <p:spPr>
              <a:xfrm flipH="1" flipV="1">
                <a:off x="3409497" y="2876366"/>
                <a:ext cx="3879230" cy="24470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3" name="Picture 2">
                <a:extLst>
                  <a:ext uri="{FF2B5EF4-FFF2-40B4-BE49-F238E27FC236}">
                    <a16:creationId xmlns:a16="http://schemas.microsoft.com/office/drawing/2014/main" id="{14C0C463-619F-4083-A539-803054E9D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142" y="4067833"/>
                <a:ext cx="701169" cy="125560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45C1149A-69A3-4E2F-90CC-51F2989C4E71}"/>
                  </a:ext>
                </a:extLst>
              </p:cNvPr>
              <p:cNvSpPr/>
              <p:nvPr/>
            </p:nvSpPr>
            <p:spPr>
              <a:xfrm>
                <a:off x="2942243" y="3662919"/>
                <a:ext cx="415498" cy="369332"/>
              </a:xfrm>
              <a:prstGeom prst="rect">
                <a:avLst/>
              </a:prstGeom>
            </p:spPr>
            <p:txBody>
              <a:bodyPr wrap="square">
                <a:spAutoFit/>
              </a:bodyPr>
              <a:lstStyle/>
              <a:p>
                <a:r>
                  <a:rPr lang="en-US">
                    <a:sym typeface="Symbol" panose="05050102010706020507" pitchFamily="18" charset="2"/>
                  </a:rPr>
                  <a:t></a:t>
                </a:r>
                <a:r>
                  <a:rPr lang="en-US" baseline="-25000">
                    <a:sym typeface="Symbol" panose="05050102010706020507" pitchFamily="18" charset="2"/>
                  </a:rPr>
                  <a:t>1</a:t>
                </a:r>
                <a:endParaRPr lang="en-US"/>
              </a:p>
            </p:txBody>
          </p:sp>
          <p:sp>
            <p:nvSpPr>
              <p:cNvPr id="15" name="Rectangle 14">
                <a:extLst>
                  <a:ext uri="{FF2B5EF4-FFF2-40B4-BE49-F238E27FC236}">
                    <a16:creationId xmlns:a16="http://schemas.microsoft.com/office/drawing/2014/main" id="{7A6D58AD-E7FD-4C4D-A5CC-95E5CD788EEE}"/>
                  </a:ext>
                </a:extLst>
              </p:cNvPr>
              <p:cNvSpPr/>
              <p:nvPr/>
            </p:nvSpPr>
            <p:spPr>
              <a:xfrm>
                <a:off x="3311215" y="2857954"/>
                <a:ext cx="415498" cy="369332"/>
              </a:xfrm>
              <a:prstGeom prst="rect">
                <a:avLst/>
              </a:prstGeom>
            </p:spPr>
            <p:txBody>
              <a:bodyPr wrap="square">
                <a:spAutoFit/>
              </a:bodyPr>
              <a:lstStyle/>
              <a:p>
                <a:r>
                  <a:rPr lang="en-US">
                    <a:sym typeface="Symbol" panose="05050102010706020507" pitchFamily="18" charset="2"/>
                  </a:rPr>
                  <a:t></a:t>
                </a:r>
                <a:r>
                  <a:rPr lang="en-US" baseline="-25000">
                    <a:sym typeface="Symbol" panose="05050102010706020507" pitchFamily="18" charset="2"/>
                  </a:rPr>
                  <a:t>2</a:t>
                </a:r>
                <a:endParaRPr lang="en-US"/>
              </a:p>
            </p:txBody>
          </p:sp>
          <p:sp>
            <p:nvSpPr>
              <p:cNvPr id="16" name="Rectangle 15">
                <a:extLst>
                  <a:ext uri="{FF2B5EF4-FFF2-40B4-BE49-F238E27FC236}">
                    <a16:creationId xmlns:a16="http://schemas.microsoft.com/office/drawing/2014/main" id="{363E4A6F-B2A1-4A5F-AEDE-E84FB27D0875}"/>
                  </a:ext>
                </a:extLst>
              </p:cNvPr>
              <p:cNvSpPr/>
              <p:nvPr/>
            </p:nvSpPr>
            <p:spPr>
              <a:xfrm rot="1005246">
                <a:off x="5556318" y="3884536"/>
                <a:ext cx="441146" cy="369332"/>
              </a:xfrm>
              <a:prstGeom prst="rect">
                <a:avLst/>
              </a:prstGeom>
            </p:spPr>
            <p:txBody>
              <a:bodyPr wrap="square">
                <a:spAutoFit/>
              </a:bodyPr>
              <a:lstStyle/>
              <a:p>
                <a:r>
                  <a:rPr lang="en-US">
                    <a:sym typeface="Symbol" panose="05050102010706020507" pitchFamily="18" charset="2"/>
                  </a:rPr>
                  <a:t>Fx</a:t>
                </a:r>
                <a:endParaRPr lang="en-US"/>
              </a:p>
            </p:txBody>
          </p:sp>
          <p:sp>
            <p:nvSpPr>
              <p:cNvPr id="17" name="Rectangle 16">
                <a:extLst>
                  <a:ext uri="{FF2B5EF4-FFF2-40B4-BE49-F238E27FC236}">
                    <a16:creationId xmlns:a16="http://schemas.microsoft.com/office/drawing/2014/main" id="{3716A5AA-CB19-4003-8BDE-DEF87E4F3B0B}"/>
                  </a:ext>
                </a:extLst>
              </p:cNvPr>
              <p:cNvSpPr/>
              <p:nvPr/>
            </p:nvSpPr>
            <p:spPr>
              <a:xfrm>
                <a:off x="7570576" y="4677693"/>
                <a:ext cx="441146" cy="369332"/>
              </a:xfrm>
              <a:prstGeom prst="rect">
                <a:avLst/>
              </a:prstGeom>
            </p:spPr>
            <p:txBody>
              <a:bodyPr wrap="square">
                <a:spAutoFit/>
              </a:bodyPr>
              <a:lstStyle/>
              <a:p>
                <a:r>
                  <a:rPr lang="en-US">
                    <a:sym typeface="Symbol" panose="05050102010706020507" pitchFamily="18" charset="2"/>
                  </a:rPr>
                  <a:t>Fy</a:t>
                </a:r>
                <a:endParaRPr lang="en-US"/>
              </a:p>
            </p:txBody>
          </p:sp>
          <p:sp>
            <p:nvSpPr>
              <p:cNvPr id="18" name="Arc 17">
                <a:extLst>
                  <a:ext uri="{FF2B5EF4-FFF2-40B4-BE49-F238E27FC236}">
                    <a16:creationId xmlns:a16="http://schemas.microsoft.com/office/drawing/2014/main" id="{2F042368-2A93-4EFC-8035-FAC817514254}"/>
                  </a:ext>
                </a:extLst>
              </p:cNvPr>
              <p:cNvSpPr/>
              <p:nvPr/>
            </p:nvSpPr>
            <p:spPr>
              <a:xfrm rot="6543050">
                <a:off x="3027092" y="2482393"/>
                <a:ext cx="470900" cy="569101"/>
              </a:xfrm>
              <a:prstGeom prst="arc">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E9294D41-A20E-49BB-BDBB-0267AC8EE888}"/>
                  </a:ext>
                </a:extLst>
              </p:cNvPr>
              <p:cNvSpPr/>
              <p:nvPr/>
            </p:nvSpPr>
            <p:spPr>
              <a:xfrm rot="210558">
                <a:off x="2629498" y="3841179"/>
                <a:ext cx="470900" cy="569101"/>
              </a:xfrm>
              <a:prstGeom prst="arc">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427C136D-C35C-4D75-81A4-7205515DC55F}"/>
                  </a:ext>
                </a:extLst>
              </p:cNvPr>
              <p:cNvSpPr/>
              <p:nvPr/>
            </p:nvSpPr>
            <p:spPr>
              <a:xfrm rot="645995">
                <a:off x="2599239" y="3899693"/>
                <a:ext cx="466311" cy="360506"/>
              </a:xfrm>
              <a:prstGeom prst="arc">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7001FBF6-41EF-4C2F-91DD-5FF15AB4EFB6}"/>
                  </a:ext>
                </a:extLst>
              </p:cNvPr>
              <p:cNvCxnSpPr>
                <a:cxnSpLocks/>
                <a:stCxn id="16" idx="1"/>
              </p:cNvCxnSpPr>
              <p:nvPr/>
            </p:nvCxnSpPr>
            <p:spPr>
              <a:xfrm flipH="1" flipV="1">
                <a:off x="3070335" y="3267981"/>
                <a:ext cx="2495346" cy="73763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Straight Arrow Connector 21">
                <a:extLst>
                  <a:ext uri="{FF2B5EF4-FFF2-40B4-BE49-F238E27FC236}">
                    <a16:creationId xmlns:a16="http://schemas.microsoft.com/office/drawing/2014/main" id="{1DB01117-B065-4ABE-A748-ED4CD7720525}"/>
                  </a:ext>
                </a:extLst>
              </p:cNvPr>
              <p:cNvCxnSpPr>
                <a:cxnSpLocks/>
                <a:stCxn id="16" idx="3"/>
              </p:cNvCxnSpPr>
              <p:nvPr/>
            </p:nvCxnSpPr>
            <p:spPr>
              <a:xfrm>
                <a:off x="5988101" y="4132785"/>
                <a:ext cx="1137860" cy="27346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E6BA1183-8465-47D5-BA6D-D02459CED7DA}"/>
                  </a:ext>
                </a:extLst>
              </p:cNvPr>
              <p:cNvCxnSpPr>
                <a:cxnSpLocks/>
              </p:cNvCxnSpPr>
              <p:nvPr/>
            </p:nvCxnSpPr>
            <p:spPr>
              <a:xfrm flipV="1">
                <a:off x="7587580" y="4479619"/>
                <a:ext cx="0" cy="765481"/>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sp>
          <p:nvSpPr>
            <p:cNvPr id="30" name="Rectangle 29"/>
            <p:cNvSpPr/>
            <p:nvPr/>
          </p:nvSpPr>
          <p:spPr>
            <a:xfrm>
              <a:off x="2651526" y="5038118"/>
              <a:ext cx="5478683" cy="57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35" name="Straight Connector 34"/>
            <p:cNvCxnSpPr/>
            <p:nvPr/>
          </p:nvCxnSpPr>
          <p:spPr>
            <a:xfrm>
              <a:off x="3380580" y="2846279"/>
              <a:ext cx="0" cy="2197410"/>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571769" y="5096053"/>
              <a:ext cx="1780098" cy="369332"/>
            </a:xfrm>
            <a:prstGeom prst="rect">
              <a:avLst/>
            </a:prstGeom>
            <a:noFill/>
          </p:spPr>
          <p:txBody>
            <a:bodyPr wrap="square" rtlCol="0">
              <a:spAutoFit/>
            </a:bodyPr>
            <a:lstStyle/>
            <a:p>
              <a:r>
                <a:rPr lang="en-US" sz="1800" dirty="0"/>
                <a:t>Ground</a:t>
              </a:r>
            </a:p>
          </p:txBody>
        </p:sp>
        <p:sp>
          <p:nvSpPr>
            <p:cNvPr id="43" name="TextBox 42"/>
            <p:cNvSpPr txBox="1"/>
            <p:nvPr/>
          </p:nvSpPr>
          <p:spPr>
            <a:xfrm>
              <a:off x="3005907" y="4187026"/>
              <a:ext cx="461665" cy="917863"/>
            </a:xfrm>
            <a:prstGeom prst="rect">
              <a:avLst/>
            </a:prstGeom>
            <a:noFill/>
          </p:spPr>
          <p:txBody>
            <a:bodyPr vert="vert" wrap="square" rtlCol="0">
              <a:spAutoFit/>
            </a:bodyPr>
            <a:lstStyle/>
            <a:p>
              <a:r>
                <a:rPr lang="en-US" dirty="0"/>
                <a:t>50cm</a:t>
              </a:r>
              <a:endParaRPr lang="en-US" sz="1800" dirty="0"/>
            </a:p>
          </p:txBody>
        </p:sp>
        <p:cxnSp>
          <p:nvCxnSpPr>
            <p:cNvPr id="44" name="Straight Connector 43">
              <a:extLst>
                <a:ext uri="{FF2B5EF4-FFF2-40B4-BE49-F238E27FC236}">
                  <a16:creationId xmlns:a16="http://schemas.microsoft.com/office/drawing/2014/main" id="{B5A07DF0-9A3B-4FCF-8034-0124853BF2D5}"/>
                </a:ext>
              </a:extLst>
            </p:cNvPr>
            <p:cNvCxnSpPr>
              <a:cxnSpLocks/>
            </p:cNvCxnSpPr>
            <p:nvPr/>
          </p:nvCxnSpPr>
          <p:spPr>
            <a:xfrm flipH="1">
              <a:off x="3003812" y="2167447"/>
              <a:ext cx="432489" cy="1329391"/>
            </a:xfrm>
            <a:prstGeom prst="line">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rot="12113763">
              <a:off x="2877593" y="2239556"/>
              <a:ext cx="461665" cy="917863"/>
            </a:xfrm>
            <a:prstGeom prst="rect">
              <a:avLst/>
            </a:prstGeom>
            <a:noFill/>
          </p:spPr>
          <p:txBody>
            <a:bodyPr vert="vert" wrap="square" rtlCol="0">
              <a:spAutoFit/>
            </a:bodyPr>
            <a:lstStyle/>
            <a:p>
              <a:r>
                <a:rPr lang="en-US" dirty="0"/>
                <a:t>40cm</a:t>
              </a:r>
              <a:endParaRPr lang="en-US" sz="1800" dirty="0"/>
            </a:p>
          </p:txBody>
        </p:sp>
        <p:cxnSp>
          <p:nvCxnSpPr>
            <p:cNvPr id="49" name="Straight Connector 48"/>
            <p:cNvCxnSpPr/>
            <p:nvPr/>
          </p:nvCxnSpPr>
          <p:spPr>
            <a:xfrm>
              <a:off x="3493698" y="2503102"/>
              <a:ext cx="186833" cy="62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3620182" y="2565977"/>
              <a:ext cx="60349" cy="1573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372587" y="4856799"/>
              <a:ext cx="228026"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599797" y="4856426"/>
              <a:ext cx="1568" cy="189128"/>
            </a:xfrm>
            <a:prstGeom prst="line">
              <a:avLst/>
            </a:prstGeom>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139280" y="1601144"/>
              <a:ext cx="1305720" cy="369332"/>
            </a:xfrm>
            <a:prstGeom prst="rect">
              <a:avLst/>
            </a:prstGeom>
            <a:noFill/>
          </p:spPr>
          <p:txBody>
            <a:bodyPr wrap="square" rtlCol="0">
              <a:spAutoFit/>
            </a:bodyPr>
            <a:lstStyle/>
            <a:p>
              <a:r>
                <a:rPr lang="en-US" sz="1800" dirty="0"/>
                <a:t>IR sensor </a:t>
              </a:r>
            </a:p>
          </p:txBody>
        </p:sp>
        <p:sp>
          <p:nvSpPr>
            <p:cNvPr id="70" name="TextBox 69"/>
            <p:cNvSpPr txBox="1"/>
            <p:nvPr/>
          </p:nvSpPr>
          <p:spPr>
            <a:xfrm>
              <a:off x="1963496" y="3648004"/>
              <a:ext cx="1305720" cy="369332"/>
            </a:xfrm>
            <a:prstGeom prst="rect">
              <a:avLst/>
            </a:prstGeom>
            <a:noFill/>
          </p:spPr>
          <p:txBody>
            <a:bodyPr wrap="square" rtlCol="0">
              <a:spAutoFit/>
            </a:bodyPr>
            <a:lstStyle/>
            <a:p>
              <a:r>
                <a:rPr lang="en-US" sz="1800" dirty="0"/>
                <a:t>IR sensor </a:t>
              </a:r>
            </a:p>
          </p:txBody>
        </p:sp>
      </p:grpSp>
    </p:spTree>
    <p:extLst>
      <p:ext uri="{BB962C8B-B14F-4D97-AF65-F5344CB8AC3E}">
        <p14:creationId xmlns:p14="http://schemas.microsoft.com/office/powerpoint/2010/main" val="94082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5134"/>
            <a:ext cx="11581896" cy="1143000"/>
          </a:xfrm>
        </p:spPr>
        <p:txBody>
          <a:bodyPr/>
          <a:lstStyle/>
          <a:p>
            <a:endParaRPr lang="en-US" dirty="0"/>
          </a:p>
        </p:txBody>
      </p:sp>
      <p:grpSp>
        <p:nvGrpSpPr>
          <p:cNvPr id="103" name="Group 102"/>
          <p:cNvGrpSpPr/>
          <p:nvPr/>
        </p:nvGrpSpPr>
        <p:grpSpPr>
          <a:xfrm>
            <a:off x="2050123" y="701228"/>
            <a:ext cx="6949499" cy="4599916"/>
            <a:chOff x="2050123" y="701228"/>
            <a:chExt cx="6949499" cy="4599916"/>
          </a:xfrm>
        </p:grpSpPr>
        <p:grpSp>
          <p:nvGrpSpPr>
            <p:cNvPr id="101" name="Group 100"/>
            <p:cNvGrpSpPr/>
            <p:nvPr/>
          </p:nvGrpSpPr>
          <p:grpSpPr>
            <a:xfrm>
              <a:off x="2050123" y="701228"/>
              <a:ext cx="6949499" cy="4599916"/>
              <a:chOff x="2050123" y="701228"/>
              <a:chExt cx="6949499" cy="4599916"/>
            </a:xfrm>
          </p:grpSpPr>
          <p:sp>
            <p:nvSpPr>
              <p:cNvPr id="4" name="Parallelogram 3"/>
              <p:cNvSpPr/>
              <p:nvPr/>
            </p:nvSpPr>
            <p:spPr>
              <a:xfrm>
                <a:off x="3148531" y="3128329"/>
                <a:ext cx="5851091" cy="1948463"/>
              </a:xfrm>
              <a:prstGeom prst="parallelogram">
                <a:avLst>
                  <a:gd name="adj" fmla="val 33914"/>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Parallelogram 8"/>
              <p:cNvSpPr/>
              <p:nvPr/>
            </p:nvSpPr>
            <p:spPr>
              <a:xfrm rot="15753584" flipH="1">
                <a:off x="1144364" y="2415395"/>
                <a:ext cx="4335104" cy="906770"/>
              </a:xfrm>
              <a:prstGeom prst="parallelogram">
                <a:avLst>
                  <a:gd name="adj" fmla="val 200922"/>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5" name="Parallelogram 44"/>
              <p:cNvSpPr/>
              <p:nvPr/>
            </p:nvSpPr>
            <p:spPr>
              <a:xfrm rot="15753584" flipH="1">
                <a:off x="3326431" y="3734055"/>
                <a:ext cx="417202" cy="105326"/>
              </a:xfrm>
              <a:prstGeom prst="parallelogram">
                <a:avLst>
                  <a:gd name="adj" fmla="val 200922"/>
                </a:avLst>
              </a:prstGeom>
              <a:noFill/>
              <a:ln w="952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6" name="TextBox 45"/>
              <p:cNvSpPr txBox="1"/>
              <p:nvPr/>
            </p:nvSpPr>
            <p:spPr>
              <a:xfrm rot="4633356">
                <a:off x="2117188" y="4402825"/>
                <a:ext cx="1150307" cy="646331"/>
              </a:xfrm>
              <a:prstGeom prst="rect">
                <a:avLst/>
              </a:prstGeom>
              <a:noFill/>
            </p:spPr>
            <p:txBody>
              <a:bodyPr wrap="square" rtlCol="0">
                <a:spAutoFit/>
              </a:bodyPr>
              <a:lstStyle/>
              <a:p>
                <a:r>
                  <a:rPr lang="en-US" sz="1800" dirty="0"/>
                  <a:t>Sensor wall</a:t>
                </a:r>
              </a:p>
            </p:txBody>
          </p:sp>
          <p:grpSp>
            <p:nvGrpSpPr>
              <p:cNvPr id="63" name="Group 62"/>
              <p:cNvGrpSpPr/>
              <p:nvPr/>
            </p:nvGrpSpPr>
            <p:grpSpPr>
              <a:xfrm>
                <a:off x="2050123" y="1212551"/>
                <a:ext cx="6719050" cy="3439971"/>
                <a:chOff x="1963496" y="1601144"/>
                <a:chExt cx="6719050" cy="3439971"/>
              </a:xfrm>
            </p:grpSpPr>
            <p:grpSp>
              <p:nvGrpSpPr>
                <p:cNvPr id="64" name="Group 63">
                  <a:extLst>
                    <a:ext uri="{FF2B5EF4-FFF2-40B4-BE49-F238E27FC236}">
                      <a16:creationId xmlns:a16="http://schemas.microsoft.com/office/drawing/2014/main" id="{883EDAC4-DA3F-4B2C-AB8C-CD375476FFFF}"/>
                    </a:ext>
                  </a:extLst>
                </p:cNvPr>
                <p:cNvGrpSpPr/>
                <p:nvPr/>
              </p:nvGrpSpPr>
              <p:grpSpPr>
                <a:xfrm>
                  <a:off x="2758780" y="1819919"/>
                  <a:ext cx="5923766" cy="3221196"/>
                  <a:chOff x="2432333" y="2522657"/>
                  <a:chExt cx="5531713" cy="2800781"/>
                </a:xfrm>
              </p:grpSpPr>
              <p:pic>
                <p:nvPicPr>
                  <p:cNvPr id="77" name="Google Shape;103;p16">
                    <a:extLst>
                      <a:ext uri="{FF2B5EF4-FFF2-40B4-BE49-F238E27FC236}">
                        <a16:creationId xmlns:a16="http://schemas.microsoft.com/office/drawing/2014/main" id="{E35364AA-8E3B-49E5-96B5-E86A169F0EE9}"/>
                      </a:ext>
                    </a:extLst>
                  </p:cNvPr>
                  <p:cNvPicPr preferRelativeResize="0"/>
                  <p:nvPr/>
                </p:nvPicPr>
                <p:blipFill rotWithShape="1">
                  <a:blip r:embed="rId2">
                    <a:alphaModFix/>
                  </a:blip>
                  <a:srcRect r="18900"/>
                  <a:stretch/>
                </p:blipFill>
                <p:spPr>
                  <a:xfrm rot="15405106">
                    <a:off x="2933088" y="2536659"/>
                    <a:ext cx="516857" cy="488853"/>
                  </a:xfrm>
                  <a:prstGeom prst="rect">
                    <a:avLst/>
                  </a:prstGeom>
                  <a:ln>
                    <a:noFill/>
                  </a:ln>
                </p:spPr>
                <p:style>
                  <a:lnRef idx="2">
                    <a:schemeClr val="accent1"/>
                  </a:lnRef>
                  <a:fillRef idx="1">
                    <a:schemeClr val="lt1"/>
                  </a:fillRef>
                  <a:effectRef idx="0">
                    <a:schemeClr val="accent1"/>
                  </a:effectRef>
                  <a:fontRef idx="minor">
                    <a:schemeClr val="dk1"/>
                  </a:fontRef>
                </p:style>
              </p:pic>
              <p:pic>
                <p:nvPicPr>
                  <p:cNvPr id="78" name="Google Shape;109;p16">
                    <a:extLst>
                      <a:ext uri="{FF2B5EF4-FFF2-40B4-BE49-F238E27FC236}">
                        <a16:creationId xmlns:a16="http://schemas.microsoft.com/office/drawing/2014/main" id="{89821408-EC00-4D2C-9FD0-5BD7985B9E8D}"/>
                      </a:ext>
                    </a:extLst>
                  </p:cNvPr>
                  <p:cNvPicPr preferRelativeResize="0"/>
                  <p:nvPr/>
                </p:nvPicPr>
                <p:blipFill>
                  <a:blip r:embed="rId3">
                    <a:alphaModFix/>
                  </a:blip>
                  <a:stretch>
                    <a:fillRect/>
                  </a:stretch>
                </p:blipFill>
                <p:spPr>
                  <a:xfrm rot="15043898">
                    <a:off x="2354032" y="3851011"/>
                    <a:ext cx="641899" cy="485297"/>
                  </a:xfrm>
                  <a:prstGeom prst="rect">
                    <a:avLst/>
                  </a:prstGeom>
                  <a:ln>
                    <a:noFill/>
                  </a:ln>
                </p:spPr>
                <p:style>
                  <a:lnRef idx="2">
                    <a:schemeClr val="accent1"/>
                  </a:lnRef>
                  <a:fillRef idx="1">
                    <a:schemeClr val="lt1"/>
                  </a:fillRef>
                  <a:effectRef idx="0">
                    <a:schemeClr val="accent1"/>
                  </a:effectRef>
                  <a:fontRef idx="minor">
                    <a:schemeClr val="dk1"/>
                  </a:fontRef>
                </p:style>
              </p:pic>
              <p:cxnSp>
                <p:nvCxnSpPr>
                  <p:cNvPr id="79" name="Straight Connector 78">
                    <a:extLst>
                      <a:ext uri="{FF2B5EF4-FFF2-40B4-BE49-F238E27FC236}">
                        <a16:creationId xmlns:a16="http://schemas.microsoft.com/office/drawing/2014/main" id="{B5A07DF0-9A3B-4FCF-8034-0124853BF2D5}"/>
                      </a:ext>
                    </a:extLst>
                  </p:cNvPr>
                  <p:cNvCxnSpPr>
                    <a:cxnSpLocks/>
                  </p:cNvCxnSpPr>
                  <p:nvPr/>
                </p:nvCxnSpPr>
                <p:spPr>
                  <a:xfrm flipH="1">
                    <a:off x="2787650" y="2876365"/>
                    <a:ext cx="403866" cy="1155885"/>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0" name="Straight Connector 79">
                    <a:extLst>
                      <a:ext uri="{FF2B5EF4-FFF2-40B4-BE49-F238E27FC236}">
                        <a16:creationId xmlns:a16="http://schemas.microsoft.com/office/drawing/2014/main" id="{9D9B561A-CE01-4D7C-9AAA-704175547CA2}"/>
                      </a:ext>
                    </a:extLst>
                  </p:cNvPr>
                  <p:cNvCxnSpPr>
                    <a:cxnSpLocks/>
                  </p:cNvCxnSpPr>
                  <p:nvPr/>
                </p:nvCxnSpPr>
                <p:spPr>
                  <a:xfrm flipH="1" flipV="1">
                    <a:off x="3376901" y="2776646"/>
                    <a:ext cx="3929961" cy="1611195"/>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1AE704A-FF02-4834-8637-59BDE0C294E7}"/>
                      </a:ext>
                    </a:extLst>
                  </p:cNvPr>
                  <p:cNvCxnSpPr>
                    <a:cxnSpLocks/>
                  </p:cNvCxnSpPr>
                  <p:nvPr/>
                </p:nvCxnSpPr>
                <p:spPr>
                  <a:xfrm flipH="1" flipV="1">
                    <a:off x="2894370" y="4119001"/>
                    <a:ext cx="4352341" cy="290001"/>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B045687-9F88-48E8-86F2-D0D6755EBACB}"/>
                      </a:ext>
                    </a:extLst>
                  </p:cNvPr>
                  <p:cNvCxnSpPr>
                    <a:cxnSpLocks/>
                    <a:stCxn id="84" idx="2"/>
                  </p:cNvCxnSpPr>
                  <p:nvPr/>
                </p:nvCxnSpPr>
                <p:spPr>
                  <a:xfrm flipH="1" flipV="1">
                    <a:off x="2894371" y="4119002"/>
                    <a:ext cx="4394356" cy="1204436"/>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Connector 82">
                    <a:extLst>
                      <a:ext uri="{FF2B5EF4-FFF2-40B4-BE49-F238E27FC236}">
                        <a16:creationId xmlns:a16="http://schemas.microsoft.com/office/drawing/2014/main" id="{97616860-EB91-44F6-BAA1-00BFF8DE636D}"/>
                      </a:ext>
                    </a:extLst>
                  </p:cNvPr>
                  <p:cNvCxnSpPr>
                    <a:cxnSpLocks/>
                    <a:stCxn id="84" idx="2"/>
                  </p:cNvCxnSpPr>
                  <p:nvPr/>
                </p:nvCxnSpPr>
                <p:spPr>
                  <a:xfrm flipH="1" flipV="1">
                    <a:off x="3409497" y="2876366"/>
                    <a:ext cx="3879230" cy="244707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4" name="Picture 2">
                    <a:extLst>
                      <a:ext uri="{FF2B5EF4-FFF2-40B4-BE49-F238E27FC236}">
                        <a16:creationId xmlns:a16="http://schemas.microsoft.com/office/drawing/2014/main" id="{14C0C463-619F-4083-A539-803054E9D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142" y="4067833"/>
                    <a:ext cx="701169" cy="1255605"/>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45C1149A-69A3-4E2F-90CC-51F2989C4E71}"/>
                      </a:ext>
                    </a:extLst>
                  </p:cNvPr>
                  <p:cNvSpPr/>
                  <p:nvPr/>
                </p:nvSpPr>
                <p:spPr>
                  <a:xfrm>
                    <a:off x="2942243" y="3662919"/>
                    <a:ext cx="415498" cy="369332"/>
                  </a:xfrm>
                  <a:prstGeom prst="rect">
                    <a:avLst/>
                  </a:prstGeom>
                </p:spPr>
                <p:txBody>
                  <a:bodyPr wrap="square">
                    <a:spAutoFit/>
                  </a:bodyPr>
                  <a:lstStyle/>
                  <a:p>
                    <a:r>
                      <a:rPr lang="en-US">
                        <a:sym typeface="Symbol" panose="05050102010706020507" pitchFamily="18" charset="2"/>
                      </a:rPr>
                      <a:t></a:t>
                    </a:r>
                    <a:r>
                      <a:rPr lang="en-US" baseline="-25000">
                        <a:sym typeface="Symbol" panose="05050102010706020507" pitchFamily="18" charset="2"/>
                      </a:rPr>
                      <a:t>1</a:t>
                    </a:r>
                    <a:endParaRPr lang="en-US"/>
                  </a:p>
                </p:txBody>
              </p:sp>
              <p:sp>
                <p:nvSpPr>
                  <p:cNvPr id="86" name="Rectangle 85">
                    <a:extLst>
                      <a:ext uri="{FF2B5EF4-FFF2-40B4-BE49-F238E27FC236}">
                        <a16:creationId xmlns:a16="http://schemas.microsoft.com/office/drawing/2014/main" id="{7A6D58AD-E7FD-4C4D-A5CC-95E5CD788EEE}"/>
                      </a:ext>
                    </a:extLst>
                  </p:cNvPr>
                  <p:cNvSpPr/>
                  <p:nvPr/>
                </p:nvSpPr>
                <p:spPr>
                  <a:xfrm>
                    <a:off x="3311215" y="2857954"/>
                    <a:ext cx="415498" cy="369332"/>
                  </a:xfrm>
                  <a:prstGeom prst="rect">
                    <a:avLst/>
                  </a:prstGeom>
                </p:spPr>
                <p:txBody>
                  <a:bodyPr wrap="square">
                    <a:spAutoFit/>
                  </a:bodyPr>
                  <a:lstStyle/>
                  <a:p>
                    <a:r>
                      <a:rPr lang="en-US">
                        <a:sym typeface="Symbol" panose="05050102010706020507" pitchFamily="18" charset="2"/>
                      </a:rPr>
                      <a:t></a:t>
                    </a:r>
                    <a:r>
                      <a:rPr lang="en-US" baseline="-25000">
                        <a:sym typeface="Symbol" panose="05050102010706020507" pitchFamily="18" charset="2"/>
                      </a:rPr>
                      <a:t>2</a:t>
                    </a:r>
                    <a:endParaRPr lang="en-US"/>
                  </a:p>
                </p:txBody>
              </p:sp>
              <p:sp>
                <p:nvSpPr>
                  <p:cNvPr id="87" name="Rectangle 86">
                    <a:extLst>
                      <a:ext uri="{FF2B5EF4-FFF2-40B4-BE49-F238E27FC236}">
                        <a16:creationId xmlns:a16="http://schemas.microsoft.com/office/drawing/2014/main" id="{363E4A6F-B2A1-4A5F-AEDE-E84FB27D0875}"/>
                      </a:ext>
                    </a:extLst>
                  </p:cNvPr>
                  <p:cNvSpPr/>
                  <p:nvPr/>
                </p:nvSpPr>
                <p:spPr>
                  <a:xfrm rot="1005246">
                    <a:off x="5556318" y="3884536"/>
                    <a:ext cx="441146" cy="369332"/>
                  </a:xfrm>
                  <a:prstGeom prst="rect">
                    <a:avLst/>
                  </a:prstGeom>
                </p:spPr>
                <p:txBody>
                  <a:bodyPr wrap="square">
                    <a:spAutoFit/>
                  </a:bodyPr>
                  <a:lstStyle/>
                  <a:p>
                    <a:r>
                      <a:rPr lang="en-US">
                        <a:sym typeface="Symbol" panose="05050102010706020507" pitchFamily="18" charset="2"/>
                      </a:rPr>
                      <a:t>Fx</a:t>
                    </a:r>
                    <a:endParaRPr lang="en-US"/>
                  </a:p>
                </p:txBody>
              </p:sp>
              <p:sp>
                <p:nvSpPr>
                  <p:cNvPr id="88" name="Rectangle 87">
                    <a:extLst>
                      <a:ext uri="{FF2B5EF4-FFF2-40B4-BE49-F238E27FC236}">
                        <a16:creationId xmlns:a16="http://schemas.microsoft.com/office/drawing/2014/main" id="{3716A5AA-CB19-4003-8BDE-DEF87E4F3B0B}"/>
                      </a:ext>
                    </a:extLst>
                  </p:cNvPr>
                  <p:cNvSpPr/>
                  <p:nvPr/>
                </p:nvSpPr>
                <p:spPr>
                  <a:xfrm>
                    <a:off x="7522900" y="4652803"/>
                    <a:ext cx="441146" cy="369332"/>
                  </a:xfrm>
                  <a:prstGeom prst="rect">
                    <a:avLst/>
                  </a:prstGeom>
                </p:spPr>
                <p:txBody>
                  <a:bodyPr wrap="square">
                    <a:spAutoFit/>
                  </a:bodyPr>
                  <a:lstStyle/>
                  <a:p>
                    <a:r>
                      <a:rPr lang="en-US" dirty="0" err="1">
                        <a:sym typeface="Symbol" panose="05050102010706020507" pitchFamily="18" charset="2"/>
                      </a:rPr>
                      <a:t>Fy</a:t>
                    </a:r>
                    <a:endParaRPr lang="en-US" dirty="0"/>
                  </a:p>
                </p:txBody>
              </p:sp>
              <p:sp>
                <p:nvSpPr>
                  <p:cNvPr id="89" name="Arc 88">
                    <a:extLst>
                      <a:ext uri="{FF2B5EF4-FFF2-40B4-BE49-F238E27FC236}">
                        <a16:creationId xmlns:a16="http://schemas.microsoft.com/office/drawing/2014/main" id="{2F042368-2A93-4EFC-8035-FAC817514254}"/>
                      </a:ext>
                    </a:extLst>
                  </p:cNvPr>
                  <p:cNvSpPr/>
                  <p:nvPr/>
                </p:nvSpPr>
                <p:spPr>
                  <a:xfrm rot="6543050">
                    <a:off x="3027092" y="2482393"/>
                    <a:ext cx="470900" cy="569101"/>
                  </a:xfrm>
                  <a:prstGeom prst="arc">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0" name="Arc 89">
                    <a:extLst>
                      <a:ext uri="{FF2B5EF4-FFF2-40B4-BE49-F238E27FC236}">
                        <a16:creationId xmlns:a16="http://schemas.microsoft.com/office/drawing/2014/main" id="{E9294D41-A20E-49BB-BDBB-0267AC8EE888}"/>
                      </a:ext>
                    </a:extLst>
                  </p:cNvPr>
                  <p:cNvSpPr/>
                  <p:nvPr/>
                </p:nvSpPr>
                <p:spPr>
                  <a:xfrm rot="210558">
                    <a:off x="2629498" y="3841179"/>
                    <a:ext cx="470900" cy="569101"/>
                  </a:xfrm>
                  <a:prstGeom prst="arc">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a:extLst>
                      <a:ext uri="{FF2B5EF4-FFF2-40B4-BE49-F238E27FC236}">
                        <a16:creationId xmlns:a16="http://schemas.microsoft.com/office/drawing/2014/main" id="{427C136D-C35C-4D75-81A4-7205515DC55F}"/>
                      </a:ext>
                    </a:extLst>
                  </p:cNvPr>
                  <p:cNvSpPr/>
                  <p:nvPr/>
                </p:nvSpPr>
                <p:spPr>
                  <a:xfrm rot="645995">
                    <a:off x="2599239" y="3899693"/>
                    <a:ext cx="466311" cy="360506"/>
                  </a:xfrm>
                  <a:prstGeom prst="arc">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7001FBF6-41EF-4C2F-91DD-5FF15AB4EFB6}"/>
                      </a:ext>
                    </a:extLst>
                  </p:cNvPr>
                  <p:cNvCxnSpPr>
                    <a:cxnSpLocks/>
                    <a:stCxn id="87" idx="1"/>
                  </p:cNvCxnSpPr>
                  <p:nvPr/>
                </p:nvCxnSpPr>
                <p:spPr>
                  <a:xfrm flipH="1" flipV="1">
                    <a:off x="3070335" y="3267981"/>
                    <a:ext cx="2495346" cy="73763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3" name="Straight Arrow Connector 92">
                    <a:extLst>
                      <a:ext uri="{FF2B5EF4-FFF2-40B4-BE49-F238E27FC236}">
                        <a16:creationId xmlns:a16="http://schemas.microsoft.com/office/drawing/2014/main" id="{1DB01117-B065-4ABE-A748-ED4CD7720525}"/>
                      </a:ext>
                    </a:extLst>
                  </p:cNvPr>
                  <p:cNvCxnSpPr>
                    <a:cxnSpLocks/>
                    <a:stCxn id="87" idx="3"/>
                  </p:cNvCxnSpPr>
                  <p:nvPr/>
                </p:nvCxnSpPr>
                <p:spPr>
                  <a:xfrm>
                    <a:off x="5988101" y="4132785"/>
                    <a:ext cx="1137860" cy="273468"/>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4" name="Straight Arrow Connector 93">
                    <a:extLst>
                      <a:ext uri="{FF2B5EF4-FFF2-40B4-BE49-F238E27FC236}">
                        <a16:creationId xmlns:a16="http://schemas.microsoft.com/office/drawing/2014/main" id="{E6BA1183-8465-47D5-BA6D-D02459CED7DA}"/>
                      </a:ext>
                    </a:extLst>
                  </p:cNvPr>
                  <p:cNvCxnSpPr>
                    <a:cxnSpLocks/>
                  </p:cNvCxnSpPr>
                  <p:nvPr/>
                </p:nvCxnSpPr>
                <p:spPr>
                  <a:xfrm flipV="1">
                    <a:off x="7587580" y="4479619"/>
                    <a:ext cx="0" cy="765481"/>
                  </a:xfrm>
                  <a:prstGeom prst="straightConnector1">
                    <a:avLst/>
                  </a:prstGeom>
                  <a:ln w="1905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66" name="Straight Connector 65"/>
                <p:cNvCxnSpPr/>
                <p:nvPr/>
              </p:nvCxnSpPr>
              <p:spPr>
                <a:xfrm>
                  <a:off x="3264810" y="3212585"/>
                  <a:ext cx="156576" cy="1214491"/>
                </a:xfrm>
                <a:prstGeom prst="line">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rot="21052090">
                  <a:off x="3100558" y="3820471"/>
                  <a:ext cx="430887" cy="917863"/>
                </a:xfrm>
                <a:prstGeom prst="rect">
                  <a:avLst/>
                </a:prstGeom>
                <a:noFill/>
              </p:spPr>
              <p:txBody>
                <a:bodyPr vert="vert" wrap="square" rtlCol="0">
                  <a:spAutoFit/>
                </a:bodyPr>
                <a:lstStyle/>
                <a:p>
                  <a:r>
                    <a:rPr lang="en-US" sz="1600" dirty="0"/>
                    <a:t>50cm</a:t>
                  </a:r>
                </a:p>
              </p:txBody>
            </p:sp>
            <p:cxnSp>
              <p:nvCxnSpPr>
                <p:cNvPr id="69" name="Straight Connector 68">
                  <a:extLst>
                    <a:ext uri="{FF2B5EF4-FFF2-40B4-BE49-F238E27FC236}">
                      <a16:creationId xmlns:a16="http://schemas.microsoft.com/office/drawing/2014/main" id="{B5A07DF0-9A3B-4FCF-8034-0124853BF2D5}"/>
                    </a:ext>
                  </a:extLst>
                </p:cNvPr>
                <p:cNvCxnSpPr>
                  <a:cxnSpLocks/>
                </p:cNvCxnSpPr>
                <p:nvPr/>
              </p:nvCxnSpPr>
              <p:spPr>
                <a:xfrm flipH="1">
                  <a:off x="3003812" y="2167447"/>
                  <a:ext cx="432489" cy="1329391"/>
                </a:xfrm>
                <a:prstGeom prst="line">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rot="12113763">
                  <a:off x="2877593" y="2239556"/>
                  <a:ext cx="461665" cy="917863"/>
                </a:xfrm>
                <a:prstGeom prst="rect">
                  <a:avLst/>
                </a:prstGeom>
                <a:noFill/>
              </p:spPr>
              <p:txBody>
                <a:bodyPr vert="vert" wrap="square" rtlCol="0">
                  <a:spAutoFit/>
                </a:bodyPr>
                <a:lstStyle/>
                <a:p>
                  <a:r>
                    <a:rPr lang="en-US" dirty="0"/>
                    <a:t>40cm</a:t>
                  </a:r>
                  <a:endParaRPr lang="en-US" sz="1800" dirty="0"/>
                </a:p>
              </p:txBody>
            </p:sp>
            <p:cxnSp>
              <p:nvCxnSpPr>
                <p:cNvPr id="71" name="Straight Connector 70"/>
                <p:cNvCxnSpPr/>
                <p:nvPr/>
              </p:nvCxnSpPr>
              <p:spPr>
                <a:xfrm>
                  <a:off x="3493698" y="2503102"/>
                  <a:ext cx="186833" cy="6287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3620182" y="2565977"/>
                  <a:ext cx="60349" cy="1573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139280" y="1601144"/>
                  <a:ext cx="1305720" cy="369332"/>
                </a:xfrm>
                <a:prstGeom prst="rect">
                  <a:avLst/>
                </a:prstGeom>
                <a:noFill/>
              </p:spPr>
              <p:txBody>
                <a:bodyPr wrap="square" rtlCol="0">
                  <a:spAutoFit/>
                </a:bodyPr>
                <a:lstStyle/>
                <a:p>
                  <a:r>
                    <a:rPr lang="en-US" sz="1800" dirty="0"/>
                    <a:t>IR sensor </a:t>
                  </a:r>
                </a:p>
              </p:txBody>
            </p:sp>
            <p:sp>
              <p:nvSpPr>
                <p:cNvPr id="76" name="TextBox 75"/>
                <p:cNvSpPr txBox="1"/>
                <p:nvPr/>
              </p:nvSpPr>
              <p:spPr>
                <a:xfrm>
                  <a:off x="1963496" y="3648004"/>
                  <a:ext cx="1305720" cy="369332"/>
                </a:xfrm>
                <a:prstGeom prst="rect">
                  <a:avLst/>
                </a:prstGeom>
                <a:noFill/>
              </p:spPr>
              <p:txBody>
                <a:bodyPr wrap="square" rtlCol="0">
                  <a:spAutoFit/>
                </a:bodyPr>
                <a:lstStyle/>
                <a:p>
                  <a:r>
                    <a:rPr lang="en-US" sz="1800" dirty="0"/>
                    <a:t>IR sensor </a:t>
                  </a:r>
                </a:p>
              </p:txBody>
            </p:sp>
          </p:grpSp>
        </p:grpSp>
        <p:sp>
          <p:nvSpPr>
            <p:cNvPr id="102" name="TextBox 101"/>
            <p:cNvSpPr txBox="1"/>
            <p:nvPr/>
          </p:nvSpPr>
          <p:spPr>
            <a:xfrm>
              <a:off x="3771130" y="4735999"/>
              <a:ext cx="2306918" cy="369332"/>
            </a:xfrm>
            <a:prstGeom prst="rect">
              <a:avLst/>
            </a:prstGeom>
            <a:noFill/>
          </p:spPr>
          <p:txBody>
            <a:bodyPr wrap="square" rtlCol="0">
              <a:spAutoFit/>
            </a:bodyPr>
            <a:lstStyle/>
            <a:p>
              <a:r>
                <a:rPr lang="en-US" dirty="0"/>
                <a:t>Ground</a:t>
              </a:r>
              <a:endParaRPr lang="en-US" sz="1800" dirty="0"/>
            </a:p>
          </p:txBody>
        </p:sp>
      </p:grpSp>
    </p:spTree>
    <p:extLst>
      <p:ext uri="{BB962C8B-B14F-4D97-AF65-F5344CB8AC3E}">
        <p14:creationId xmlns:p14="http://schemas.microsoft.com/office/powerpoint/2010/main" val="278676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en-US" altLang="zh-TW" dirty="0"/>
              <a:t>Motivation and objectives</a:t>
            </a:r>
          </a:p>
          <a:p>
            <a:pPr marL="342900" indent="-342900">
              <a:lnSpc>
                <a:spcPct val="150000"/>
              </a:lnSpc>
              <a:spcBef>
                <a:spcPts val="0"/>
              </a:spcBef>
              <a:buClr>
                <a:srgbClr val="7030A0"/>
              </a:buClr>
              <a:buFont typeface="Wingdings" pitchFamily="2" charset="2"/>
              <a:buChar char="n"/>
            </a:pPr>
            <a:r>
              <a:rPr lang="en-US" altLang="zh-TW" dirty="0"/>
              <a:t>Design implementation</a:t>
            </a:r>
          </a:p>
          <a:p>
            <a:pPr marL="342900" indent="-342900">
              <a:lnSpc>
                <a:spcPct val="150000"/>
              </a:lnSpc>
              <a:spcBef>
                <a:spcPts val="0"/>
              </a:spcBef>
              <a:buClr>
                <a:srgbClr val="7030A0"/>
              </a:buClr>
              <a:buFont typeface="Wingdings" pitchFamily="2" charset="2"/>
              <a:buChar char="n"/>
            </a:pPr>
            <a:r>
              <a:rPr lang="en-US" altLang="zh-TW" dirty="0"/>
              <a:t>Test Results</a:t>
            </a:r>
          </a:p>
          <a:p>
            <a:pPr marL="342900" indent="-342900">
              <a:lnSpc>
                <a:spcPct val="150000"/>
              </a:lnSpc>
              <a:spcBef>
                <a:spcPts val="0"/>
              </a:spcBef>
              <a:buClr>
                <a:srgbClr val="7030A0"/>
              </a:buClr>
              <a:buFont typeface="Wingdings" pitchFamily="2" charset="2"/>
              <a:buChar char="n"/>
            </a:pPr>
            <a:r>
              <a:rPr lang="en-US" altLang="zh-CN" dirty="0"/>
              <a:t>Summary</a:t>
            </a:r>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4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a:xfrm>
            <a:off x="1524000" y="2688610"/>
            <a:ext cx="3634854" cy="3559791"/>
          </a:xfrm>
        </p:spPr>
        <p:txBody>
          <a:bodyPr/>
          <a:lstStyle/>
          <a:p>
            <a:pPr marL="342900" indent="-342900">
              <a:lnSpc>
                <a:spcPct val="150000"/>
              </a:lnSpc>
              <a:spcBef>
                <a:spcPts val="0"/>
              </a:spcBef>
              <a:buClr>
                <a:srgbClr val="7030A0"/>
              </a:buClr>
              <a:buFont typeface="Wingdings" pitchFamily="2" charset="2"/>
              <a:buChar char="n"/>
            </a:pPr>
            <a:r>
              <a:rPr lang="en-US" altLang="zh-TW" dirty="0"/>
              <a:t>Motivation and objectives</a:t>
            </a:r>
          </a:p>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Design implementation</a:t>
            </a:r>
          </a:p>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Test Results</a:t>
            </a:r>
          </a:p>
          <a:p>
            <a:pPr marL="342900" indent="-342900">
              <a:lnSpc>
                <a:spcPct val="150000"/>
              </a:lnSpc>
              <a:spcBef>
                <a:spcPts val="0"/>
              </a:spcBef>
              <a:buClr>
                <a:srgbClr val="7030A0"/>
              </a:buClr>
              <a:buFont typeface="Wingdings" pitchFamily="2" charset="2"/>
              <a:buChar char="n"/>
            </a:pPr>
            <a:r>
              <a:rPr lang="en-US" altLang="zh-CN" dirty="0">
                <a:solidFill>
                  <a:schemeClr val="bg1">
                    <a:lumMod val="75000"/>
                  </a:schemeClr>
                </a:solidFill>
              </a:rPr>
              <a:t>Summary</a:t>
            </a:r>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24914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Motivation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262378" y="2207975"/>
            <a:ext cx="4611194" cy="3333710"/>
          </a:xfrm>
          <a:prstGeom prst="rect">
            <a:avLst/>
          </a:prstGeom>
        </p:spPr>
      </p:pic>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3735" y="3438117"/>
            <a:ext cx="2480369" cy="1634223"/>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46511" y="1463725"/>
            <a:ext cx="2261746" cy="1488500"/>
          </a:xfrm>
          <a:prstGeom prst="rect">
            <a:avLst/>
          </a:prstGeom>
        </p:spPr>
      </p:pic>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93708" y="1439276"/>
            <a:ext cx="2359727" cy="1537398"/>
          </a:xfrm>
          <a:prstGeom prst="rect">
            <a:avLst/>
          </a:prstGeom>
        </p:spPr>
      </p:pic>
      <p:pic>
        <p:nvPicPr>
          <p:cNvPr id="10" name="Picture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028417" y="3056037"/>
            <a:ext cx="2490886" cy="1637585"/>
          </a:xfrm>
          <a:prstGeom prst="rect">
            <a:avLst/>
          </a:prstGeom>
        </p:spPr>
      </p:pic>
      <p:sp>
        <p:nvSpPr>
          <p:cNvPr id="13" name="TextBox 12"/>
          <p:cNvSpPr txBox="1"/>
          <p:nvPr/>
        </p:nvSpPr>
        <p:spPr>
          <a:xfrm>
            <a:off x="3756638" y="5613604"/>
            <a:ext cx="3661304" cy="369332"/>
          </a:xfrm>
          <a:prstGeom prst="rect">
            <a:avLst/>
          </a:prstGeom>
          <a:noFill/>
        </p:spPr>
        <p:txBody>
          <a:bodyPr wrap="square" rtlCol="0">
            <a:spAutoFit/>
          </a:bodyPr>
          <a:lstStyle/>
          <a:p>
            <a:r>
              <a:rPr lang="en-US" sz="1800" dirty="0"/>
              <a:t>Fire growing rate are exponential</a:t>
            </a:r>
          </a:p>
        </p:txBody>
      </p:sp>
      <p:sp>
        <p:nvSpPr>
          <p:cNvPr id="14" name="TextBox 13"/>
          <p:cNvSpPr txBox="1"/>
          <p:nvPr/>
        </p:nvSpPr>
        <p:spPr>
          <a:xfrm>
            <a:off x="609609" y="6030930"/>
            <a:ext cx="10250175" cy="461665"/>
          </a:xfrm>
          <a:prstGeom prst="rect">
            <a:avLst/>
          </a:prstGeom>
          <a:noFill/>
        </p:spPr>
        <p:txBody>
          <a:bodyPr wrap="square" rtlCol="0">
            <a:spAutoFit/>
          </a:bodyPr>
          <a:lstStyle/>
          <a:p>
            <a:pPr marL="285750" indent="-285750">
              <a:buFont typeface="Symbol" panose="05050102010706020507" pitchFamily="18" charset="2"/>
              <a:buChar char="Þ"/>
            </a:pPr>
            <a:r>
              <a:rPr lang="en-US" sz="2400" dirty="0">
                <a:solidFill>
                  <a:srgbClr val="FF0000"/>
                </a:solidFill>
              </a:rPr>
              <a:t>Quick methods to identify and extinguish fire save lives and properties</a:t>
            </a:r>
          </a:p>
        </p:txBody>
      </p:sp>
    </p:spTree>
    <p:extLst>
      <p:ext uri="{BB962C8B-B14F-4D97-AF65-F5344CB8AC3E}">
        <p14:creationId xmlns:p14="http://schemas.microsoft.com/office/powerpoint/2010/main" val="244648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Motivations (cont.)</a:t>
            </a:r>
            <a:endParaRPr lang="en-US" dirty="0"/>
          </a:p>
        </p:txBody>
      </p:sp>
      <p:pic>
        <p:nvPicPr>
          <p:cNvPr id="9" name="Picture 2" descr="https://www.onskyinc.com/wp-content/uploads/2018/11/smoke-sensor.png">
            <a:extLst>
              <a:ext uri="{FF2B5EF4-FFF2-40B4-BE49-F238E27FC236}">
                <a16:creationId xmlns:a16="http://schemas.microsoft.com/office/drawing/2014/main" id="{8F331949-9F6A-4530-8AA3-5591890D4C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85" y="3050932"/>
            <a:ext cx="1166179" cy="11238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C7A28AB3-7729-4F99-A814-E379133D4EA4}"/>
              </a:ext>
            </a:extLst>
          </p:cNvPr>
          <p:cNvSpPr txBox="1">
            <a:spLocks/>
          </p:cNvSpPr>
          <p:nvPr/>
        </p:nvSpPr>
        <p:spPr>
          <a:xfrm>
            <a:off x="2083693" y="3090335"/>
            <a:ext cx="2890833" cy="1222629"/>
          </a:xfrm>
          <a:prstGeom prst="rect">
            <a:avLst/>
          </a:prstGeom>
        </p:spPr>
        <p:txBody>
          <a:bodyPr vert="horz" lIns="91440" tIns="45720" rIns="91440" bIns="45720" rtlCol="0">
            <a:noAutofit/>
          </a:bodyPr>
          <a:lstStyle>
            <a:lvl1pPr marL="164592" indent="-164592" algn="l" defTabSz="914400" rtl="0" eaLnBrk="1" latinLnBrk="0" hangingPunct="1">
              <a:lnSpc>
                <a:spcPct val="100000"/>
              </a:lnSpc>
              <a:spcBef>
                <a:spcPts val="1867"/>
              </a:spcBef>
              <a:spcAft>
                <a:spcPts val="0"/>
              </a:spcAft>
              <a:buClr>
                <a:schemeClr val="tx1"/>
              </a:buClr>
              <a:buFontTx/>
              <a:buNone/>
              <a:defRPr sz="2000" kern="1200" baseline="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Tx/>
              <a:buNone/>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Tx/>
              <a:buNone/>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Clr>
                <a:srgbClr val="7030A0"/>
              </a:buClr>
            </a:pPr>
            <a:r>
              <a:rPr lang="en-US" altLang="zh-TW" sz="1800" dirty="0"/>
              <a:t>Smoke sensor:</a:t>
            </a:r>
          </a:p>
          <a:p>
            <a:pPr marL="342900" indent="-342900">
              <a:lnSpc>
                <a:spcPct val="150000"/>
              </a:lnSpc>
              <a:spcBef>
                <a:spcPts val="0"/>
              </a:spcBef>
              <a:buClr>
                <a:srgbClr val="7030A0"/>
              </a:buClr>
              <a:buFont typeface="Arial" pitchFamily="34" charset="0"/>
              <a:buChar char="•"/>
            </a:pPr>
            <a:r>
              <a:rPr lang="en-US" altLang="zh-TW" sz="1800" dirty="0"/>
              <a:t>Slow detection</a:t>
            </a:r>
          </a:p>
          <a:p>
            <a:pPr marL="342900" indent="-342900">
              <a:lnSpc>
                <a:spcPct val="150000"/>
              </a:lnSpc>
              <a:spcBef>
                <a:spcPts val="0"/>
              </a:spcBef>
              <a:buClr>
                <a:srgbClr val="7030A0"/>
              </a:buClr>
              <a:buFont typeface="Arial" pitchFamily="34" charset="0"/>
              <a:buChar char="•"/>
            </a:pPr>
            <a:r>
              <a:rPr lang="en-US" altLang="zh-TW" sz="1800" dirty="0"/>
              <a:t>No location of flame</a:t>
            </a:r>
          </a:p>
        </p:txBody>
      </p:sp>
      <p:grpSp>
        <p:nvGrpSpPr>
          <p:cNvPr id="11" name="Group 10">
            <a:extLst>
              <a:ext uri="{FF2B5EF4-FFF2-40B4-BE49-F238E27FC236}">
                <a16:creationId xmlns:a16="http://schemas.microsoft.com/office/drawing/2014/main" id="{C24C48E7-0BEB-47AB-A22F-252648950E97}"/>
              </a:ext>
            </a:extLst>
          </p:cNvPr>
          <p:cNvGrpSpPr/>
          <p:nvPr/>
        </p:nvGrpSpPr>
        <p:grpSpPr>
          <a:xfrm>
            <a:off x="609609" y="4027224"/>
            <a:ext cx="4166328" cy="2071456"/>
            <a:chOff x="773081" y="2563704"/>
            <a:chExt cx="5055880" cy="2608353"/>
          </a:xfrm>
        </p:grpSpPr>
        <p:pic>
          <p:nvPicPr>
            <p:cNvPr id="12" name="Picture 4" descr="https://productimages.withfloats.com/actual/5c2de45e8a991f0001dcf561.jpg">
              <a:extLst>
                <a:ext uri="{FF2B5EF4-FFF2-40B4-BE49-F238E27FC236}">
                  <a16:creationId xmlns:a16="http://schemas.microsoft.com/office/drawing/2014/main" id="{8902A8ED-8FD6-46C2-9A6E-71AD6FE95C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268"/>
            <a:stretch/>
          </p:blipFill>
          <p:spPr bwMode="auto">
            <a:xfrm>
              <a:off x="773081" y="2563704"/>
              <a:ext cx="1108663" cy="260835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2">
              <a:extLst>
                <a:ext uri="{FF2B5EF4-FFF2-40B4-BE49-F238E27FC236}">
                  <a16:creationId xmlns:a16="http://schemas.microsoft.com/office/drawing/2014/main" id="{8D8CA38B-F998-4894-9E6A-4BF05C2E8844}"/>
                </a:ext>
              </a:extLst>
            </p:cNvPr>
            <p:cNvSpPr txBox="1">
              <a:spLocks/>
            </p:cNvSpPr>
            <p:nvPr/>
          </p:nvSpPr>
          <p:spPr>
            <a:xfrm>
              <a:off x="2561896" y="2855288"/>
              <a:ext cx="3267065" cy="2229956"/>
            </a:xfrm>
            <a:prstGeom prst="rect">
              <a:avLst/>
            </a:prstGeom>
          </p:spPr>
          <p:txBody>
            <a:bodyPr vert="horz" lIns="91440" tIns="45720" rIns="91440" bIns="45720" rtlCol="0">
              <a:normAutofit/>
            </a:bodyPr>
            <a:lstStyle>
              <a:lvl1pPr marL="164592" indent="-164592" algn="l" defTabSz="914400" rtl="0" eaLnBrk="1" latinLnBrk="0" hangingPunct="1">
                <a:lnSpc>
                  <a:spcPct val="100000"/>
                </a:lnSpc>
                <a:spcBef>
                  <a:spcPts val="1867"/>
                </a:spcBef>
                <a:spcAft>
                  <a:spcPts val="0"/>
                </a:spcAft>
                <a:buClr>
                  <a:schemeClr val="tx1"/>
                </a:buClr>
                <a:buFontTx/>
                <a:buNone/>
                <a:defRPr sz="2000" kern="1200" baseline="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Tx/>
                <a:buNone/>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Tx/>
                <a:buNone/>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Clr>
                  <a:srgbClr val="7030A0"/>
                </a:buClr>
              </a:pPr>
              <a:r>
                <a:rPr lang="en-US" altLang="zh-TW" sz="1800" dirty="0"/>
                <a:t>Wide water spray nozzle:</a:t>
              </a:r>
            </a:p>
            <a:p>
              <a:pPr marL="342900" indent="-342900">
                <a:lnSpc>
                  <a:spcPct val="150000"/>
                </a:lnSpc>
                <a:spcBef>
                  <a:spcPts val="0"/>
                </a:spcBef>
                <a:buClr>
                  <a:srgbClr val="7030A0"/>
                </a:buClr>
                <a:buFont typeface="Arial" panose="020B0604020202020204" pitchFamily="34" charset="0"/>
                <a:buChar char="•"/>
              </a:pPr>
              <a:r>
                <a:rPr lang="en-US" altLang="zh-TW" sz="1800" dirty="0"/>
                <a:t>Waste water</a:t>
              </a:r>
            </a:p>
            <a:p>
              <a:pPr marL="342900" indent="-342900">
                <a:lnSpc>
                  <a:spcPct val="150000"/>
                </a:lnSpc>
                <a:spcBef>
                  <a:spcPts val="0"/>
                </a:spcBef>
                <a:buClr>
                  <a:srgbClr val="7030A0"/>
                </a:buClr>
                <a:buFont typeface="Arial" panose="020B0604020202020204" pitchFamily="34" charset="0"/>
                <a:buChar char="•"/>
              </a:pPr>
              <a:r>
                <a:rPr lang="en-US" altLang="zh-TW" sz="1800" dirty="0"/>
                <a:t>Causing damage to other furniture</a:t>
              </a:r>
            </a:p>
          </p:txBody>
        </p:sp>
      </p:grpSp>
      <p:sp>
        <p:nvSpPr>
          <p:cNvPr id="18" name="Text Placeholder 2">
            <a:extLst>
              <a:ext uri="{FF2B5EF4-FFF2-40B4-BE49-F238E27FC236}">
                <a16:creationId xmlns:a16="http://schemas.microsoft.com/office/drawing/2014/main" id="{4B7FF295-ECDF-4214-859C-A75B7868BC64}"/>
              </a:ext>
            </a:extLst>
          </p:cNvPr>
          <p:cNvSpPr txBox="1">
            <a:spLocks/>
          </p:cNvSpPr>
          <p:nvPr/>
        </p:nvSpPr>
        <p:spPr>
          <a:xfrm>
            <a:off x="6252619" y="1715784"/>
            <a:ext cx="5472388" cy="4437331"/>
          </a:xfrm>
          <a:prstGeom prst="rect">
            <a:avLst/>
          </a:prstGeom>
        </p:spPr>
        <p:txBody>
          <a:bodyPr>
            <a:normAutofit/>
          </a:bodyPr>
          <a:lst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gn="just">
              <a:lnSpc>
                <a:spcPct val="110000"/>
              </a:lnSpc>
              <a:spcBef>
                <a:spcPct val="0"/>
              </a:spcBef>
              <a:buClr>
                <a:srgbClr val="7030A0"/>
              </a:buClr>
              <a:buNone/>
            </a:pPr>
            <a:r>
              <a:rPr lang="en-US" altLang="zh-TW" sz="2800" b="1" dirty="0">
                <a:solidFill>
                  <a:schemeClr val="tx2"/>
                </a:solidFill>
                <a:latin typeface="+mj-lt"/>
                <a:ea typeface="+mj-ea"/>
                <a:cs typeface="+mj-cs"/>
              </a:rPr>
              <a:t>Smart firefighter</a:t>
            </a:r>
          </a:p>
          <a:p>
            <a:pPr marL="342900" indent="-342900" algn="just">
              <a:lnSpc>
                <a:spcPct val="150000"/>
              </a:lnSpc>
              <a:spcBef>
                <a:spcPts val="0"/>
              </a:spcBef>
              <a:buClr>
                <a:srgbClr val="7030A0"/>
              </a:buClr>
              <a:buFont typeface="Wingdings" pitchFamily="2" charset="2"/>
              <a:buChar char="n"/>
            </a:pPr>
            <a:r>
              <a:rPr lang="en-US" altLang="zh-CN" dirty="0"/>
              <a:t>Quick and accurate detection of flame location.</a:t>
            </a:r>
          </a:p>
          <a:p>
            <a:pPr marL="342900" indent="-342900" algn="just">
              <a:lnSpc>
                <a:spcPct val="150000"/>
              </a:lnSpc>
              <a:spcBef>
                <a:spcPts val="0"/>
              </a:spcBef>
              <a:buClr>
                <a:srgbClr val="7030A0"/>
              </a:buClr>
              <a:buFont typeface="Wingdings" pitchFamily="2" charset="2"/>
              <a:buChar char="n"/>
            </a:pPr>
            <a:r>
              <a:rPr lang="en-US" altLang="zh-CN" dirty="0"/>
              <a:t>Spray water flow to the fire correctly, while keeping other areas dry spear.</a:t>
            </a:r>
          </a:p>
          <a:p>
            <a:pPr marL="342900" indent="-342900" algn="just">
              <a:lnSpc>
                <a:spcPct val="150000"/>
              </a:lnSpc>
              <a:spcBef>
                <a:spcPts val="0"/>
              </a:spcBef>
              <a:buClr>
                <a:srgbClr val="7030A0"/>
              </a:buClr>
              <a:buFont typeface="Wingdings" pitchFamily="2" charset="2"/>
              <a:buChar char="n"/>
            </a:pPr>
            <a:r>
              <a:rPr lang="en-US" altLang="zh-TW" dirty="0"/>
              <a:t>Can be mobility.</a:t>
            </a:r>
          </a:p>
          <a:p>
            <a:pPr marL="342900" indent="-342900" algn="just">
              <a:lnSpc>
                <a:spcPct val="150000"/>
              </a:lnSpc>
              <a:spcBef>
                <a:spcPts val="0"/>
              </a:spcBef>
              <a:buClr>
                <a:srgbClr val="7030A0"/>
              </a:buClr>
              <a:buFont typeface="Wingdings" pitchFamily="2" charset="2"/>
              <a:buChar char="n"/>
            </a:pPr>
            <a:r>
              <a:rPr lang="en-US" altLang="zh-TW" dirty="0">
                <a:solidFill>
                  <a:srgbClr val="FF0000"/>
                </a:solidFill>
              </a:rPr>
              <a:t>Expensive</a:t>
            </a:r>
          </a:p>
        </p:txBody>
      </p:sp>
      <p:sp>
        <p:nvSpPr>
          <p:cNvPr id="19" name="Arrow: Right 12">
            <a:extLst>
              <a:ext uri="{FF2B5EF4-FFF2-40B4-BE49-F238E27FC236}">
                <a16:creationId xmlns:a16="http://schemas.microsoft.com/office/drawing/2014/main" id="{A689B5AE-7B72-471B-B82B-56D6A0FBDD63}"/>
              </a:ext>
            </a:extLst>
          </p:cNvPr>
          <p:cNvSpPr/>
          <p:nvPr/>
        </p:nvSpPr>
        <p:spPr>
          <a:xfrm>
            <a:off x="5471223" y="3849900"/>
            <a:ext cx="636067" cy="35959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20" name="Group 19">
            <a:extLst>
              <a:ext uri="{FF2B5EF4-FFF2-40B4-BE49-F238E27FC236}">
                <a16:creationId xmlns:a16="http://schemas.microsoft.com/office/drawing/2014/main" id="{5649837E-A332-4DC2-8D3D-0BFE4C7A3985}"/>
              </a:ext>
            </a:extLst>
          </p:cNvPr>
          <p:cNvGrpSpPr/>
          <p:nvPr/>
        </p:nvGrpSpPr>
        <p:grpSpPr>
          <a:xfrm>
            <a:off x="609609" y="1898251"/>
            <a:ext cx="4087003" cy="1287532"/>
            <a:chOff x="773081" y="4858617"/>
            <a:chExt cx="4959619" cy="1621245"/>
          </a:xfrm>
        </p:grpSpPr>
        <p:pic>
          <p:nvPicPr>
            <p:cNvPr id="21" name="Picture 20">
              <a:extLst>
                <a:ext uri="{FF2B5EF4-FFF2-40B4-BE49-F238E27FC236}">
                  <a16:creationId xmlns:a16="http://schemas.microsoft.com/office/drawing/2014/main" id="{4FD0698E-F82F-4B35-B8E4-1B493D405A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081" y="5114586"/>
              <a:ext cx="1272801" cy="1272801"/>
            </a:xfrm>
            <a:prstGeom prst="rect">
              <a:avLst/>
            </a:prstGeom>
          </p:spPr>
        </p:pic>
        <p:sp>
          <p:nvSpPr>
            <p:cNvPr id="22" name="TextBox 21">
              <a:extLst>
                <a:ext uri="{FF2B5EF4-FFF2-40B4-BE49-F238E27FC236}">
                  <a16:creationId xmlns:a16="http://schemas.microsoft.com/office/drawing/2014/main" id="{6C371010-703D-480A-9141-AB1A95FA8E88}"/>
                </a:ext>
              </a:extLst>
            </p:cNvPr>
            <p:cNvSpPr txBox="1"/>
            <p:nvPr/>
          </p:nvSpPr>
          <p:spPr>
            <a:xfrm>
              <a:off x="2658157" y="4858617"/>
              <a:ext cx="3074543" cy="1621245"/>
            </a:xfrm>
            <a:prstGeom prst="rect">
              <a:avLst/>
            </a:prstGeom>
            <a:noFill/>
          </p:spPr>
          <p:txBody>
            <a:bodyPr wrap="square" rtlCol="0">
              <a:spAutoFit/>
            </a:bodyPr>
            <a:lstStyle/>
            <a:p>
              <a:pPr>
                <a:lnSpc>
                  <a:spcPct val="150000"/>
                </a:lnSpc>
                <a:buClr>
                  <a:schemeClr val="accent1"/>
                </a:buClr>
              </a:pPr>
              <a:r>
                <a:rPr lang="en-US" dirty="0">
                  <a:cs typeface="Times New Roman" pitchFamily="18" charset="0"/>
                </a:rPr>
                <a:t>Fire extinguisher</a:t>
              </a:r>
            </a:p>
            <a:p>
              <a:pPr marL="285750" indent="-285750">
                <a:lnSpc>
                  <a:spcPct val="150000"/>
                </a:lnSpc>
                <a:buClr>
                  <a:schemeClr val="accent1"/>
                </a:buClr>
                <a:buFont typeface="Arial" pitchFamily="34" charset="0"/>
                <a:buChar char="•"/>
              </a:pPr>
              <a:r>
                <a:rPr lang="en-US" dirty="0">
                  <a:cs typeface="Times New Roman" pitchFamily="18" charset="0"/>
                </a:rPr>
                <a:t>Heavy</a:t>
              </a:r>
            </a:p>
            <a:p>
              <a:pPr marL="285750" indent="-285750">
                <a:lnSpc>
                  <a:spcPct val="150000"/>
                </a:lnSpc>
                <a:buClr>
                  <a:schemeClr val="accent1"/>
                </a:buClr>
                <a:buFont typeface="Arial" pitchFamily="34" charset="0"/>
                <a:buChar char="•"/>
              </a:pPr>
              <a:r>
                <a:rPr lang="en-US" dirty="0">
                  <a:cs typeface="Times New Roman" pitchFamily="18" charset="0"/>
                </a:rPr>
                <a:t>Limited visibility</a:t>
              </a:r>
            </a:p>
          </p:txBody>
        </p:sp>
      </p:grpSp>
      <p:sp>
        <p:nvSpPr>
          <p:cNvPr id="23" name="Right Brace 22">
            <a:extLst>
              <a:ext uri="{FF2B5EF4-FFF2-40B4-BE49-F238E27FC236}">
                <a16:creationId xmlns:a16="http://schemas.microsoft.com/office/drawing/2014/main" id="{B9A83EA1-C578-4E76-A801-DD1B29760B2B}"/>
              </a:ext>
            </a:extLst>
          </p:cNvPr>
          <p:cNvSpPr/>
          <p:nvPr/>
        </p:nvSpPr>
        <p:spPr>
          <a:xfrm>
            <a:off x="4974526" y="2149917"/>
            <a:ext cx="496697" cy="3735979"/>
          </a:xfrm>
          <a:prstGeom prst="rightBrace">
            <a:avLst/>
          </a:prstGeo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538585" y="1510301"/>
            <a:ext cx="4435941" cy="461665"/>
          </a:xfrm>
          <a:prstGeom prst="rect">
            <a:avLst/>
          </a:prstGeom>
          <a:noFill/>
        </p:spPr>
        <p:txBody>
          <a:bodyPr wrap="square" rtlCol="0">
            <a:spAutoFit/>
          </a:bodyPr>
          <a:lstStyle/>
          <a:p>
            <a:pPr algn="ctr"/>
            <a:r>
              <a:rPr lang="en-US" sz="2400" b="1" dirty="0"/>
              <a:t>Traditional methods</a:t>
            </a:r>
          </a:p>
        </p:txBody>
      </p:sp>
    </p:spTree>
    <p:extLst>
      <p:ext uri="{BB962C8B-B14F-4D97-AF65-F5344CB8AC3E}">
        <p14:creationId xmlns:p14="http://schemas.microsoft.com/office/powerpoint/2010/main" val="1723755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Our objective: low-cost smart fight fighter</a:t>
            </a:r>
            <a:endParaRPr lang="en-US" dirty="0"/>
          </a:p>
        </p:txBody>
      </p:sp>
      <p:sp>
        <p:nvSpPr>
          <p:cNvPr id="14" name="TextBox 13">
            <a:extLst>
              <a:ext uri="{FF2B5EF4-FFF2-40B4-BE49-F238E27FC236}">
                <a16:creationId xmlns:a16="http://schemas.microsoft.com/office/drawing/2014/main" id="{7BA1835A-ED81-43E4-BB19-60D7BAFDDFB3}"/>
              </a:ext>
            </a:extLst>
          </p:cNvPr>
          <p:cNvSpPr txBox="1"/>
          <p:nvPr/>
        </p:nvSpPr>
        <p:spPr>
          <a:xfrm>
            <a:off x="6965879" y="1844702"/>
            <a:ext cx="493357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Times New Roman" pitchFamily="18" charset="0"/>
                <a:cs typeface="Times New Roman" pitchFamily="18" charset="0"/>
              </a:rPr>
              <a:t>Autonomously detect and extinguish the fire</a:t>
            </a:r>
          </a:p>
        </p:txBody>
      </p:sp>
      <p:sp>
        <p:nvSpPr>
          <p:cNvPr id="16" name="Rectangle 15">
            <a:extLst>
              <a:ext uri="{FF2B5EF4-FFF2-40B4-BE49-F238E27FC236}">
                <a16:creationId xmlns:a16="http://schemas.microsoft.com/office/drawing/2014/main" id="{3E0F4811-4DE9-4160-93D6-E865A6C85A61}"/>
              </a:ext>
            </a:extLst>
          </p:cNvPr>
          <p:cNvSpPr/>
          <p:nvPr/>
        </p:nvSpPr>
        <p:spPr>
          <a:xfrm>
            <a:off x="6965879" y="2892732"/>
            <a:ext cx="4933572"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ctr"/>
            <a:r>
              <a:rPr lang="en-US" sz="2400" dirty="0">
                <a:latin typeface="Times New Roman" pitchFamily="18" charset="0"/>
                <a:cs typeface="Times New Roman" pitchFamily="18" charset="0"/>
              </a:rPr>
              <a:t>Useful in certain types of incidents </a:t>
            </a:r>
            <a:br>
              <a:rPr lang="en-US" sz="2400" dirty="0">
                <a:latin typeface="Times New Roman" pitchFamily="18" charset="0"/>
                <a:cs typeface="Times New Roman" pitchFamily="18" charset="0"/>
              </a:rPr>
            </a:br>
            <a:r>
              <a:rPr lang="en-US" sz="2400" dirty="0">
                <a:latin typeface="Times New Roman" pitchFamily="18" charset="0"/>
                <a:cs typeface="Times New Roman" pitchFamily="18" charset="0"/>
              </a:rPr>
              <a:t>where the environment will be very dangerous for the humans</a:t>
            </a:r>
          </a:p>
        </p:txBody>
      </p:sp>
      <p:cxnSp>
        <p:nvCxnSpPr>
          <p:cNvPr id="17" name="Straight Arrow Connector 16">
            <a:extLst>
              <a:ext uri="{FF2B5EF4-FFF2-40B4-BE49-F238E27FC236}">
                <a16:creationId xmlns:a16="http://schemas.microsoft.com/office/drawing/2014/main" id="{C5F98F82-0539-47ED-B841-9087CEF65020}"/>
              </a:ext>
            </a:extLst>
          </p:cNvPr>
          <p:cNvCxnSpPr>
            <a:cxnSpLocks/>
            <a:endCxn id="14" idx="1"/>
          </p:cNvCxnSpPr>
          <p:nvPr/>
        </p:nvCxnSpPr>
        <p:spPr>
          <a:xfrm flipV="1">
            <a:off x="6118313" y="2260201"/>
            <a:ext cx="847566" cy="119025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6DC88CE-4AF5-4F43-A918-5FEC547F1363}"/>
              </a:ext>
            </a:extLst>
          </p:cNvPr>
          <p:cNvCxnSpPr>
            <a:cxnSpLocks/>
            <a:endCxn id="16" idx="1"/>
          </p:cNvCxnSpPr>
          <p:nvPr/>
        </p:nvCxnSpPr>
        <p:spPr>
          <a:xfrm>
            <a:off x="6118313" y="3450453"/>
            <a:ext cx="847566" cy="4244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89558471-8849-4780-8CA8-0561B27E3E25}"/>
              </a:ext>
            </a:extLst>
          </p:cNvPr>
          <p:cNvSpPr txBox="1"/>
          <p:nvPr/>
        </p:nvSpPr>
        <p:spPr>
          <a:xfrm>
            <a:off x="6965879" y="4346918"/>
            <a:ext cx="4933572"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400" dirty="0">
                <a:latin typeface="Times New Roman" pitchFamily="18" charset="0"/>
                <a:cs typeface="Times New Roman" pitchFamily="18" charset="0"/>
              </a:rPr>
              <a:t>Warning of danger, usually a loud noise</a:t>
            </a:r>
          </a:p>
        </p:txBody>
      </p:sp>
      <p:cxnSp>
        <p:nvCxnSpPr>
          <p:cNvPr id="26" name="Straight Arrow Connector 25">
            <a:extLst>
              <a:ext uri="{FF2B5EF4-FFF2-40B4-BE49-F238E27FC236}">
                <a16:creationId xmlns:a16="http://schemas.microsoft.com/office/drawing/2014/main" id="{33E809F5-1B0D-46E0-B07C-40196F90FAEF}"/>
              </a:ext>
            </a:extLst>
          </p:cNvPr>
          <p:cNvCxnSpPr>
            <a:cxnSpLocks/>
            <a:endCxn id="25" idx="1"/>
          </p:cNvCxnSpPr>
          <p:nvPr/>
        </p:nvCxnSpPr>
        <p:spPr>
          <a:xfrm>
            <a:off x="6118313" y="3450453"/>
            <a:ext cx="847566" cy="131196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272DC298-0E40-4665-B2D8-2BDF60AE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8476" y="2997785"/>
            <a:ext cx="2769834" cy="2077377"/>
          </a:xfrm>
          <a:prstGeom prst="rect">
            <a:avLst/>
          </a:prstGeom>
          <a:ln w="12700">
            <a:solidFill>
              <a:schemeClr val="tx1"/>
            </a:solidFill>
          </a:ln>
        </p:spPr>
      </p:pic>
      <p:pic>
        <p:nvPicPr>
          <p:cNvPr id="32" name="Content Placeholder 13">
            <a:extLst>
              <a:ext uri="{FF2B5EF4-FFF2-40B4-BE49-F238E27FC236}">
                <a16:creationId xmlns:a16="http://schemas.microsoft.com/office/drawing/2014/main" id="{C2D805FF-7952-4BD7-BE79-FBB6CB58574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48476" y="1524115"/>
            <a:ext cx="2769837" cy="1463527"/>
          </a:xfrm>
          <a:prstGeom prst="rect">
            <a:avLst/>
          </a:prstGeom>
          <a:ln w="12700">
            <a:solidFill>
              <a:schemeClr val="tx1"/>
            </a:solidFill>
          </a:ln>
        </p:spPr>
      </p:pic>
      <p:sp>
        <p:nvSpPr>
          <p:cNvPr id="36" name="TextBox 35"/>
          <p:cNvSpPr txBox="1"/>
          <p:nvPr/>
        </p:nvSpPr>
        <p:spPr>
          <a:xfrm>
            <a:off x="247466" y="1593169"/>
            <a:ext cx="2724333" cy="1569660"/>
          </a:xfrm>
          <a:prstGeom prst="rect">
            <a:avLst/>
          </a:prstGeom>
          <a:noFill/>
        </p:spPr>
        <p:txBody>
          <a:bodyPr wrap="square" rtlCol="0">
            <a:spAutoFit/>
          </a:bodyPr>
          <a:lstStyle/>
          <a:p>
            <a:pPr marL="342900" indent="-342900">
              <a:buFont typeface="Symbol" panose="05050102010706020507" pitchFamily="18" charset="2"/>
              <a:buChar char="Þ"/>
            </a:pPr>
            <a:r>
              <a:rPr lang="en-US" sz="2400" dirty="0">
                <a:solidFill>
                  <a:srgbClr val="FF0000"/>
                </a:solidFill>
              </a:rPr>
              <a:t>Fire detection: Low-cost </a:t>
            </a:r>
            <a:r>
              <a:rPr lang="en-US" sz="2400" dirty="0" err="1">
                <a:solidFill>
                  <a:srgbClr val="FF0000"/>
                </a:solidFill>
              </a:rPr>
              <a:t>InfraRed</a:t>
            </a:r>
            <a:r>
              <a:rPr lang="en-US" sz="2400" dirty="0">
                <a:solidFill>
                  <a:srgbClr val="FF0000"/>
                </a:solidFill>
              </a:rPr>
              <a:t> Sensors</a:t>
            </a:r>
          </a:p>
        </p:txBody>
      </p:sp>
      <p:sp>
        <p:nvSpPr>
          <p:cNvPr id="38" name="TextBox 37"/>
          <p:cNvSpPr txBox="1"/>
          <p:nvPr/>
        </p:nvSpPr>
        <p:spPr>
          <a:xfrm>
            <a:off x="166296" y="3694525"/>
            <a:ext cx="3244482" cy="830997"/>
          </a:xfrm>
          <a:prstGeom prst="rect">
            <a:avLst/>
          </a:prstGeom>
          <a:noFill/>
        </p:spPr>
        <p:txBody>
          <a:bodyPr wrap="square" rtlCol="0">
            <a:spAutoFit/>
          </a:bodyPr>
          <a:lstStyle/>
          <a:p>
            <a:pPr marL="342900" indent="-342900">
              <a:buFont typeface="Symbol" panose="05050102010706020507" pitchFamily="18" charset="2"/>
              <a:buChar char="Þ"/>
            </a:pPr>
            <a:r>
              <a:rPr lang="en-US" sz="2400" dirty="0">
                <a:solidFill>
                  <a:srgbClr val="FF0000"/>
                </a:solidFill>
              </a:rPr>
              <a:t>3D-printed </a:t>
            </a:r>
            <a:r>
              <a:rPr lang="en-US" sz="2400">
                <a:solidFill>
                  <a:srgbClr val="FF0000"/>
                </a:solidFill>
              </a:rPr>
              <a:t>robot arm</a:t>
            </a:r>
            <a:endParaRPr lang="en-US" sz="2400" dirty="0">
              <a:solidFill>
                <a:srgbClr val="FF0000"/>
              </a:solidFill>
            </a:endParaRPr>
          </a:p>
        </p:txBody>
      </p:sp>
      <p:sp>
        <p:nvSpPr>
          <p:cNvPr id="39" name="TextBox 38"/>
          <p:cNvSpPr txBox="1"/>
          <p:nvPr/>
        </p:nvSpPr>
        <p:spPr>
          <a:xfrm>
            <a:off x="166296" y="4826626"/>
            <a:ext cx="3244482" cy="1200329"/>
          </a:xfrm>
          <a:prstGeom prst="rect">
            <a:avLst/>
          </a:prstGeom>
          <a:noFill/>
        </p:spPr>
        <p:txBody>
          <a:bodyPr wrap="square" rtlCol="0">
            <a:spAutoFit/>
          </a:bodyPr>
          <a:lstStyle/>
          <a:p>
            <a:pPr marL="342900" indent="-342900">
              <a:buFont typeface="Symbol" panose="05050102010706020507" pitchFamily="18" charset="2"/>
              <a:buChar char="Þ"/>
            </a:pPr>
            <a:r>
              <a:rPr lang="en-US" sz="2400" dirty="0">
                <a:solidFill>
                  <a:srgbClr val="FF0000"/>
                </a:solidFill>
              </a:rPr>
              <a:t>ARC EM Starter kit for algorithms &amp; controls</a:t>
            </a:r>
          </a:p>
        </p:txBody>
      </p:sp>
      <p:pic>
        <p:nvPicPr>
          <p:cNvPr id="40" name="Picture 6" descr="Káº¿t quáº£ hÃ¬nh áº£nh cho arc em starter kit">
            <a:extLst>
              <a:ext uri="{FF2B5EF4-FFF2-40B4-BE49-F238E27FC236}">
                <a16:creationId xmlns:a16="http://schemas.microsoft.com/office/drawing/2014/main" id="{E53F7786-D692-4BD6-AC6F-86D52AB5996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3000" r="98667">
                        <a14:foregroundMark x1="10000" y1="47000" x2="8333" y2="50667"/>
                        <a14:foregroundMark x1="3333" y1="49333" x2="8667" y2="52667"/>
                        <a14:foregroundMark x1="52667" y1="80667" x2="46667" y2="81333"/>
                        <a14:foregroundMark x1="40000" y1="77667" x2="45667" y2="80667"/>
                        <a14:foregroundMark x1="31667" y1="71667" x2="43667" y2="80667"/>
                        <a14:foregroundMark x1="91000" y1="45667" x2="96000" y2="45000"/>
                        <a14:foregroundMark x1="97667" y1="45000" x2="98667" y2="44333"/>
                        <a14:backgroundMark x1="92333" y1="61333" x2="81667" y2="83667"/>
                      </a14:backgroundRemoval>
                    </a14:imgEffect>
                  </a14:imgLayer>
                </a14:imgProps>
              </a:ext>
              <a:ext uri="{28A0092B-C50C-407E-A947-70E740481C1C}">
                <a14:useLocalDpi xmlns:a14="http://schemas.microsoft.com/office/drawing/2010/main"/>
              </a:ext>
            </a:extLst>
          </a:blip>
          <a:srcRect/>
          <a:stretch>
            <a:fillRect/>
          </a:stretch>
        </p:blipFill>
        <p:spPr bwMode="auto">
          <a:xfrm>
            <a:off x="3424895" y="4762416"/>
            <a:ext cx="2269633" cy="226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883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a:xfrm>
            <a:off x="1564943" y="2715905"/>
            <a:ext cx="10058400" cy="3559791"/>
          </a:xfrm>
        </p:spPr>
        <p:txBody>
          <a:bodyPr>
            <a:normAutofit/>
          </a:bodyPr>
          <a:lstStyle/>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Motivation and objectives</a:t>
            </a:r>
          </a:p>
          <a:p>
            <a:pPr marL="342900" indent="-342900">
              <a:lnSpc>
                <a:spcPct val="150000"/>
              </a:lnSpc>
              <a:spcBef>
                <a:spcPts val="0"/>
              </a:spcBef>
              <a:buClr>
                <a:srgbClr val="7030A0"/>
              </a:buClr>
              <a:buFont typeface="Wingdings" pitchFamily="2" charset="2"/>
              <a:buChar char=""/>
            </a:pPr>
            <a:r>
              <a:rPr lang="en-US" altLang="zh-TW" dirty="0"/>
              <a:t>Design implementation</a:t>
            </a:r>
          </a:p>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Test Results</a:t>
            </a:r>
          </a:p>
          <a:p>
            <a:pPr marL="342900" indent="-342900">
              <a:lnSpc>
                <a:spcPct val="150000"/>
              </a:lnSpc>
              <a:spcBef>
                <a:spcPts val="0"/>
              </a:spcBef>
              <a:buClr>
                <a:srgbClr val="7030A0"/>
              </a:buClr>
              <a:buFont typeface="Wingdings" pitchFamily="2" charset="2"/>
              <a:buChar char="n"/>
            </a:pPr>
            <a:r>
              <a:rPr lang="en-US" altLang="zh-TW" dirty="0">
                <a:solidFill>
                  <a:schemeClr val="bg1">
                    <a:lumMod val="75000"/>
                  </a:schemeClr>
                </a:solidFill>
              </a:rPr>
              <a:t>Future plan</a:t>
            </a:r>
          </a:p>
          <a:p>
            <a:pPr marL="342900" indent="-342900">
              <a:lnSpc>
                <a:spcPct val="150000"/>
              </a:lnSpc>
              <a:spcBef>
                <a:spcPts val="0"/>
              </a:spcBef>
              <a:buClr>
                <a:srgbClr val="7030A0"/>
              </a:buClr>
              <a:buFont typeface="Wingdings" pitchFamily="2" charset="2"/>
              <a:buChar char="n"/>
            </a:pPr>
            <a:r>
              <a:rPr lang="en-US" altLang="zh-CN" dirty="0">
                <a:solidFill>
                  <a:schemeClr val="bg1">
                    <a:lumMod val="75000"/>
                  </a:schemeClr>
                </a:solidFill>
              </a:rPr>
              <a:t>Summary</a:t>
            </a:r>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863337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Processing flow</a:t>
            </a:r>
            <a:endParaRPr lang="en-US" dirty="0"/>
          </a:p>
        </p:txBody>
      </p:sp>
      <p:grpSp>
        <p:nvGrpSpPr>
          <p:cNvPr id="15" name="Group 14">
            <a:extLst>
              <a:ext uri="{FF2B5EF4-FFF2-40B4-BE49-F238E27FC236}">
                <a16:creationId xmlns:a16="http://schemas.microsoft.com/office/drawing/2014/main" id="{33BE046B-822B-4CB6-B073-A50F2E887476}"/>
              </a:ext>
            </a:extLst>
          </p:cNvPr>
          <p:cNvGrpSpPr/>
          <p:nvPr/>
        </p:nvGrpSpPr>
        <p:grpSpPr>
          <a:xfrm>
            <a:off x="2839976" y="2025316"/>
            <a:ext cx="5766323" cy="3545696"/>
            <a:chOff x="3212842" y="2544845"/>
            <a:chExt cx="5766323" cy="3545696"/>
          </a:xfrm>
        </p:grpSpPr>
        <p:sp>
          <p:nvSpPr>
            <p:cNvPr id="5" name="TextBox 4">
              <a:extLst>
                <a:ext uri="{FF2B5EF4-FFF2-40B4-BE49-F238E27FC236}">
                  <a16:creationId xmlns:a16="http://schemas.microsoft.com/office/drawing/2014/main" id="{EE0A5E0E-9F3D-4DD3-8FFF-8264CB891122}"/>
                </a:ext>
              </a:extLst>
            </p:cNvPr>
            <p:cNvSpPr txBox="1"/>
            <p:nvPr/>
          </p:nvSpPr>
          <p:spPr>
            <a:xfrm>
              <a:off x="4076131" y="2544845"/>
              <a:ext cx="4039737" cy="400110"/>
            </a:xfrm>
            <a:prstGeom prst="rect">
              <a:avLst/>
            </a:prstGeom>
            <a:noFill/>
          </p:spPr>
          <p:txBody>
            <a:bodyPr wrap="square" rtlCol="0">
              <a:spAutoFit/>
            </a:bodyPr>
            <a:lstStyle/>
            <a:p>
              <a:pPr algn="ctr"/>
              <a:r>
                <a:rPr lang="en-US" sz="2000" dirty="0">
                  <a:latin typeface="Times New Roman" pitchFamily="18" charset="0"/>
                  <a:cs typeface="Times New Roman" pitchFamily="18" charset="0"/>
                </a:rPr>
                <a:t>Start</a:t>
              </a:r>
            </a:p>
          </p:txBody>
        </p:sp>
        <p:sp>
          <p:nvSpPr>
            <p:cNvPr id="6" name="TextBox 5">
              <a:extLst>
                <a:ext uri="{FF2B5EF4-FFF2-40B4-BE49-F238E27FC236}">
                  <a16:creationId xmlns:a16="http://schemas.microsoft.com/office/drawing/2014/main" id="{42556BD8-D1C0-41E9-8F01-4F4217F4E587}"/>
                </a:ext>
              </a:extLst>
            </p:cNvPr>
            <p:cNvSpPr txBox="1"/>
            <p:nvPr/>
          </p:nvSpPr>
          <p:spPr>
            <a:xfrm>
              <a:off x="3298210" y="3255371"/>
              <a:ext cx="5595583" cy="400110"/>
            </a:xfrm>
            <a:prstGeom prst="rect">
              <a:avLst/>
            </a:prstGeom>
            <a:noFill/>
          </p:spPr>
          <p:txBody>
            <a:bodyPr wrap="square" rtlCol="0">
              <a:spAutoFit/>
            </a:bodyPr>
            <a:lstStyle/>
            <a:p>
              <a:pPr algn="ctr"/>
              <a:r>
                <a:rPr lang="en-US" sz="2000" dirty="0">
                  <a:solidFill>
                    <a:schemeClr val="dk1"/>
                  </a:solidFill>
                  <a:latin typeface="Times New Roman" pitchFamily="18" charset="0"/>
                  <a:cs typeface="Times New Roman" pitchFamily="18" charset="0"/>
                </a:rPr>
                <a:t>IR camera send </a:t>
              </a:r>
              <a:r>
                <a:rPr lang="en-US" sz="2000" dirty="0">
                  <a:latin typeface="Times New Roman" pitchFamily="18" charset="0"/>
                  <a:cs typeface="Times New Roman" pitchFamily="18" charset="0"/>
                </a:rPr>
                <a:t>hottest pixel to EMSK </a:t>
              </a:r>
            </a:p>
          </p:txBody>
        </p:sp>
        <p:sp>
          <p:nvSpPr>
            <p:cNvPr id="7" name="TextBox 6">
              <a:extLst>
                <a:ext uri="{FF2B5EF4-FFF2-40B4-BE49-F238E27FC236}">
                  <a16:creationId xmlns:a16="http://schemas.microsoft.com/office/drawing/2014/main" id="{C5BE199A-FE33-4CB4-900D-F75CDF8D4CF4}"/>
                </a:ext>
              </a:extLst>
            </p:cNvPr>
            <p:cNvSpPr txBox="1"/>
            <p:nvPr/>
          </p:nvSpPr>
          <p:spPr>
            <a:xfrm>
              <a:off x="3298207" y="4247079"/>
              <a:ext cx="5595584" cy="707886"/>
            </a:xfrm>
            <a:prstGeom prst="rect">
              <a:avLst/>
            </a:prstGeom>
            <a:noFill/>
          </p:spPr>
          <p:txBody>
            <a:bodyPr wrap="square" rtlCol="0">
              <a:spAutoFit/>
            </a:bodyPr>
            <a:lstStyle/>
            <a:p>
              <a:pPr algn="ctr"/>
              <a:r>
                <a:rPr lang="en-US" sz="2000" dirty="0">
                  <a:latin typeface="Times New Roman" pitchFamily="18" charset="0"/>
                  <a:cs typeface="Times New Roman" pitchFamily="18" charset="0"/>
                </a:rPr>
                <a:t>EMSK calculates the distance to the heat source and determines "IS IT A FIRE?”</a:t>
              </a:r>
            </a:p>
          </p:txBody>
        </p:sp>
        <p:cxnSp>
          <p:nvCxnSpPr>
            <p:cNvPr id="8" name="Straight Arrow Connector 7">
              <a:extLst>
                <a:ext uri="{FF2B5EF4-FFF2-40B4-BE49-F238E27FC236}">
                  <a16:creationId xmlns:a16="http://schemas.microsoft.com/office/drawing/2014/main" id="{8AD5D578-3AFD-4D4B-B556-6EA889694F86}"/>
                </a:ext>
              </a:extLst>
            </p:cNvPr>
            <p:cNvCxnSpPr>
              <a:stCxn id="5" idx="2"/>
              <a:endCxn id="6" idx="0"/>
            </p:cNvCxnSpPr>
            <p:nvPr/>
          </p:nvCxnSpPr>
          <p:spPr>
            <a:xfrm>
              <a:off x="6096000" y="2944955"/>
              <a:ext cx="2" cy="3104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1D239D7-FCC4-44A7-8B72-E43F061964E1}"/>
                </a:ext>
              </a:extLst>
            </p:cNvPr>
            <p:cNvCxnSpPr>
              <a:stCxn id="6" idx="2"/>
              <a:endCxn id="7" idx="0"/>
            </p:cNvCxnSpPr>
            <p:nvPr/>
          </p:nvCxnSpPr>
          <p:spPr>
            <a:xfrm flipH="1">
              <a:off x="6095999" y="3655481"/>
              <a:ext cx="3" cy="5915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B4B19354-9D77-473B-831D-3E005A22FBA9}"/>
                </a:ext>
              </a:extLst>
            </p:cNvPr>
            <p:cNvGrpSpPr/>
            <p:nvPr/>
          </p:nvGrpSpPr>
          <p:grpSpPr>
            <a:xfrm>
              <a:off x="6095999" y="4954965"/>
              <a:ext cx="1533322" cy="735466"/>
              <a:chOff x="4312691" y="3652064"/>
              <a:chExt cx="1533322" cy="1291735"/>
            </a:xfrm>
          </p:grpSpPr>
          <p:cxnSp>
            <p:nvCxnSpPr>
              <p:cNvPr id="13" name="Straight Arrow Connector 12">
                <a:extLst>
                  <a:ext uri="{FF2B5EF4-FFF2-40B4-BE49-F238E27FC236}">
                    <a16:creationId xmlns:a16="http://schemas.microsoft.com/office/drawing/2014/main" id="{1B0E836F-5723-4ED3-9C96-591BBC60527F}"/>
                  </a:ext>
                </a:extLst>
              </p:cNvPr>
              <p:cNvCxnSpPr>
                <a:stCxn id="7" idx="2"/>
                <a:endCxn id="12" idx="0"/>
              </p:cNvCxnSpPr>
              <p:nvPr/>
            </p:nvCxnSpPr>
            <p:spPr>
              <a:xfrm>
                <a:off x="4312691" y="3652064"/>
                <a:ext cx="5" cy="12917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7596E51-0509-4A23-8340-4AAABDB575C0}"/>
                  </a:ext>
                </a:extLst>
              </p:cNvPr>
              <p:cNvSpPr txBox="1"/>
              <p:nvPr/>
            </p:nvSpPr>
            <p:spPr>
              <a:xfrm>
                <a:off x="4426645" y="3909202"/>
                <a:ext cx="1419368" cy="400110"/>
              </a:xfrm>
              <a:prstGeom prst="rect">
                <a:avLst/>
              </a:prstGeom>
              <a:noFill/>
            </p:spPr>
            <p:txBody>
              <a:bodyPr wrap="square" rtlCol="0">
                <a:spAutoFit/>
              </a:bodyPr>
              <a:lstStyle/>
              <a:p>
                <a:r>
                  <a:rPr lang="en-US" sz="2000" dirty="0">
                    <a:latin typeface="Times New Roman" pitchFamily="18" charset="0"/>
                    <a:cs typeface="Times New Roman" pitchFamily="18" charset="0"/>
                  </a:rPr>
                  <a:t>YES</a:t>
                </a:r>
              </a:p>
            </p:txBody>
          </p:sp>
        </p:grpSp>
        <p:sp>
          <p:nvSpPr>
            <p:cNvPr id="12" name="Rectangle 11">
              <a:extLst>
                <a:ext uri="{FF2B5EF4-FFF2-40B4-BE49-F238E27FC236}">
                  <a16:creationId xmlns:a16="http://schemas.microsoft.com/office/drawing/2014/main" id="{B0A95693-6067-40EC-9E59-E0125EACB3AD}"/>
                </a:ext>
              </a:extLst>
            </p:cNvPr>
            <p:cNvSpPr/>
            <p:nvPr/>
          </p:nvSpPr>
          <p:spPr>
            <a:xfrm>
              <a:off x="3212842" y="5690431"/>
              <a:ext cx="5766323" cy="400110"/>
            </a:xfrm>
            <a:prstGeom prst="rect">
              <a:avLst/>
            </a:prstGeom>
          </p:spPr>
          <p:txBody>
            <a:bodyPr wrap="none">
              <a:spAutoFit/>
            </a:bodyPr>
            <a:lstStyle/>
            <a:p>
              <a:pPr algn="ctr"/>
              <a:r>
                <a:rPr lang="en-US" sz="2000">
                  <a:latin typeface="Times New Roman" pitchFamily="18" charset="0"/>
                  <a:cs typeface="Times New Roman" pitchFamily="18" charset="0"/>
                </a:rPr>
                <a:t>The two </a:t>
              </a:r>
              <a:r>
                <a:rPr lang="en-US" sz="2000" dirty="0">
                  <a:solidFill>
                    <a:schemeClr val="dk1"/>
                  </a:solidFill>
                  <a:latin typeface="Times New Roman" pitchFamily="18" charset="0"/>
                  <a:cs typeface="Times New Roman" pitchFamily="18" charset="0"/>
                </a:rPr>
                <a:t>axis robot arm</a:t>
              </a:r>
              <a:r>
                <a:rPr lang="en-US" sz="2000" dirty="0">
                  <a:latin typeface="Times New Roman" pitchFamily="18" charset="0"/>
                  <a:cs typeface="Times New Roman" pitchFamily="18" charset="0"/>
                </a:rPr>
                <a:t> sprays water to put out the fire</a:t>
              </a:r>
            </a:p>
          </p:txBody>
        </p:sp>
      </p:grpSp>
      <p:cxnSp>
        <p:nvCxnSpPr>
          <p:cNvPr id="17" name="Straight Arrow Connector 16">
            <a:extLst>
              <a:ext uri="{FF2B5EF4-FFF2-40B4-BE49-F238E27FC236}">
                <a16:creationId xmlns:a16="http://schemas.microsoft.com/office/drawing/2014/main" id="{AE60DB54-2B94-4AE6-8A2D-DC766C08A3FD}"/>
              </a:ext>
            </a:extLst>
          </p:cNvPr>
          <p:cNvCxnSpPr>
            <a:cxnSpLocks/>
          </p:cNvCxnSpPr>
          <p:nvPr/>
        </p:nvCxnSpPr>
        <p:spPr>
          <a:xfrm>
            <a:off x="8520925" y="4154750"/>
            <a:ext cx="7680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4BC7C2-F7BE-4C48-9C15-526DF47546D9}"/>
              </a:ext>
            </a:extLst>
          </p:cNvPr>
          <p:cNvCxnSpPr>
            <a:cxnSpLocks/>
          </p:cNvCxnSpPr>
          <p:nvPr/>
        </p:nvCxnSpPr>
        <p:spPr>
          <a:xfrm flipV="1">
            <a:off x="9289002" y="2956264"/>
            <a:ext cx="0" cy="1198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A716284-1112-4408-8802-D856E38C9964}"/>
              </a:ext>
            </a:extLst>
          </p:cNvPr>
          <p:cNvCxnSpPr>
            <a:cxnSpLocks/>
          </p:cNvCxnSpPr>
          <p:nvPr/>
        </p:nvCxnSpPr>
        <p:spPr>
          <a:xfrm flipH="1">
            <a:off x="7892249" y="2956264"/>
            <a:ext cx="1396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5289341-CC75-4DFB-9333-4DB10D851F12}"/>
              </a:ext>
            </a:extLst>
          </p:cNvPr>
          <p:cNvSpPr txBox="1"/>
          <p:nvPr/>
        </p:nvSpPr>
        <p:spPr>
          <a:xfrm>
            <a:off x="9347394" y="3327699"/>
            <a:ext cx="1419368" cy="400110"/>
          </a:xfrm>
          <a:prstGeom prst="rect">
            <a:avLst/>
          </a:prstGeom>
          <a:noFill/>
        </p:spPr>
        <p:txBody>
          <a:bodyPr wrap="square" rtlCol="0">
            <a:spAutoFit/>
          </a:bodyPr>
          <a:lstStyle/>
          <a:p>
            <a:r>
              <a:rPr lang="en-US" sz="2000">
                <a:latin typeface="Times New Roman" pitchFamily="18" charset="0"/>
                <a:cs typeface="Times New Roman" pitchFamily="18" charset="0"/>
              </a:rPr>
              <a:t>NO</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3647395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79.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80.xml><?xml version="1.0" encoding="utf-8"?>
<p:tagLst xmlns:a="http://schemas.openxmlformats.org/drawingml/2006/main" xmlns:r="http://schemas.openxmlformats.org/officeDocument/2006/relationships" xmlns:p="http://schemas.openxmlformats.org/presentationml/2006/main">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1356</TotalTime>
  <Words>519</Words>
  <Application>Microsoft Office PowerPoint</Application>
  <PresentationFormat>Widescreen</PresentationFormat>
  <Paragraphs>139</Paragraphs>
  <Slides>21</Slides>
  <Notes>1</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微软雅黑</vt:lpstr>
      <vt:lpstr>Arial</vt:lpstr>
      <vt:lpstr>Calibri</vt:lpstr>
      <vt:lpstr>Cambria Math</vt:lpstr>
      <vt:lpstr>Symbol</vt:lpstr>
      <vt:lpstr>Times New Roman</vt:lpstr>
      <vt:lpstr>Wingdings</vt:lpstr>
      <vt:lpstr>Default Theme</vt:lpstr>
      <vt:lpstr>PowerPoint Presentation</vt:lpstr>
      <vt:lpstr>SMART FIREFIGHTER</vt:lpstr>
      <vt:lpstr>Agenda</vt:lpstr>
      <vt:lpstr>Agenda</vt:lpstr>
      <vt:lpstr>Motivation</vt:lpstr>
      <vt:lpstr>Motivations (cont.)</vt:lpstr>
      <vt:lpstr>Our objective: low-cost smart fight fighter</vt:lpstr>
      <vt:lpstr>Agenda</vt:lpstr>
      <vt:lpstr>Processing flow</vt:lpstr>
      <vt:lpstr>System components</vt:lpstr>
      <vt:lpstr>Flame Detection</vt:lpstr>
      <vt:lpstr>3D-printed robot hand for spraying water</vt:lpstr>
      <vt:lpstr>ARC EM Starter Kit connection</vt:lpstr>
      <vt:lpstr>Agenda</vt:lpstr>
      <vt:lpstr>Demonstration setup</vt:lpstr>
      <vt:lpstr>Test Results – Candle flame visualization</vt:lpstr>
      <vt:lpstr>Agenda</vt:lpstr>
      <vt:lpstr>Conclusions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Chloe Tsai</dc:creator>
  <cp:lastModifiedBy>Ninh Dang</cp:lastModifiedBy>
  <cp:revision>115</cp:revision>
  <dcterms:created xsi:type="dcterms:W3CDTF">2019-01-25T03:03:34Z</dcterms:created>
  <dcterms:modified xsi:type="dcterms:W3CDTF">2019-08-19T13:46:03Z</dcterms:modified>
</cp:coreProperties>
</file>